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handoutMasterIdLst>
    <p:handoutMasterId r:id="rId88"/>
  </p:handoutMasterIdLst>
  <p:sldIdLst>
    <p:sldId id="257" r:id="rId2"/>
    <p:sldId id="438" r:id="rId3"/>
    <p:sldId id="330" r:id="rId4"/>
    <p:sldId id="334" r:id="rId5"/>
    <p:sldId id="409" r:id="rId6"/>
    <p:sldId id="335" r:id="rId7"/>
    <p:sldId id="408" r:id="rId8"/>
    <p:sldId id="500" r:id="rId9"/>
    <p:sldId id="411" r:id="rId10"/>
    <p:sldId id="342" r:id="rId11"/>
    <p:sldId id="412" r:id="rId12"/>
    <p:sldId id="343" r:id="rId13"/>
    <p:sldId id="347" r:id="rId14"/>
    <p:sldId id="344" r:id="rId15"/>
    <p:sldId id="348" r:id="rId16"/>
    <p:sldId id="346" r:id="rId17"/>
    <p:sldId id="350" r:id="rId18"/>
    <p:sldId id="413" r:id="rId19"/>
    <p:sldId id="351" r:id="rId20"/>
    <p:sldId id="414" r:id="rId21"/>
    <p:sldId id="415" r:id="rId22"/>
    <p:sldId id="352" r:id="rId23"/>
    <p:sldId id="354" r:id="rId24"/>
    <p:sldId id="355" r:id="rId25"/>
    <p:sldId id="357" r:id="rId26"/>
    <p:sldId id="416" r:id="rId27"/>
    <p:sldId id="358" r:id="rId28"/>
    <p:sldId id="359" r:id="rId29"/>
    <p:sldId id="417" r:id="rId30"/>
    <p:sldId id="368" r:id="rId31"/>
    <p:sldId id="386" r:id="rId32"/>
    <p:sldId id="501" r:id="rId33"/>
    <p:sldId id="474" r:id="rId34"/>
    <p:sldId id="424" r:id="rId35"/>
    <p:sldId id="471" r:id="rId36"/>
    <p:sldId id="472" r:id="rId37"/>
    <p:sldId id="463" r:id="rId38"/>
    <p:sldId id="473" r:id="rId39"/>
    <p:sldId id="475" r:id="rId40"/>
    <p:sldId id="480" r:id="rId41"/>
    <p:sldId id="481" r:id="rId42"/>
    <p:sldId id="482" r:id="rId43"/>
    <p:sldId id="483" r:id="rId44"/>
    <p:sldId id="484" r:id="rId45"/>
    <p:sldId id="485" r:id="rId46"/>
    <p:sldId id="486" r:id="rId47"/>
    <p:sldId id="487" r:id="rId48"/>
    <p:sldId id="378" r:id="rId49"/>
    <p:sldId id="380" r:id="rId50"/>
    <p:sldId id="382" r:id="rId51"/>
    <p:sldId id="383" r:id="rId52"/>
    <p:sldId id="459" r:id="rId53"/>
    <p:sldId id="384" r:id="rId54"/>
    <p:sldId id="385" r:id="rId55"/>
    <p:sldId id="489" r:id="rId56"/>
    <p:sldId id="490" r:id="rId57"/>
    <p:sldId id="388" r:id="rId58"/>
    <p:sldId id="389" r:id="rId59"/>
    <p:sldId id="491" r:id="rId60"/>
    <p:sldId id="492" r:id="rId61"/>
    <p:sldId id="392" r:id="rId62"/>
    <p:sldId id="393" r:id="rId63"/>
    <p:sldId id="394" r:id="rId64"/>
    <p:sldId id="395" r:id="rId65"/>
    <p:sldId id="396" r:id="rId66"/>
    <p:sldId id="401" r:id="rId67"/>
    <p:sldId id="402" r:id="rId68"/>
    <p:sldId id="404" r:id="rId69"/>
    <p:sldId id="405" r:id="rId70"/>
    <p:sldId id="406" r:id="rId71"/>
    <p:sldId id="462" r:id="rId72"/>
    <p:sldId id="426" r:id="rId73"/>
    <p:sldId id="493" r:id="rId74"/>
    <p:sldId id="494" r:id="rId75"/>
    <p:sldId id="495" r:id="rId76"/>
    <p:sldId id="428" r:id="rId77"/>
    <p:sldId id="496" r:id="rId78"/>
    <p:sldId id="497" r:id="rId79"/>
    <p:sldId id="429" r:id="rId80"/>
    <p:sldId id="498" r:id="rId81"/>
    <p:sldId id="430" r:id="rId82"/>
    <p:sldId id="425" r:id="rId83"/>
    <p:sldId id="499" r:id="rId84"/>
    <p:sldId id="502" r:id="rId85"/>
    <p:sldId id="407"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09" autoAdjust="0"/>
  </p:normalViewPr>
  <p:slideViewPr>
    <p:cSldViewPr>
      <p:cViewPr varScale="1">
        <p:scale>
          <a:sx n="63" d="100"/>
          <a:sy n="63" d="100"/>
        </p:scale>
        <p:origin x="1380" y="64"/>
      </p:cViewPr>
      <p:guideLst>
        <p:guide orient="horz" pos="2160"/>
        <p:guide pos="2880"/>
      </p:guideLst>
    </p:cSldViewPr>
  </p:slideViewPr>
  <p:outlineViewPr>
    <p:cViewPr>
      <p:scale>
        <a:sx n="33" d="100"/>
        <a:sy n="33" d="100"/>
      </p:scale>
      <p:origin x="0" y="1233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E2E6B6-6545-4788-B90C-22EF6EA7FFDB}" type="datetimeFigureOut">
              <a:rPr lang="en-US" smtClean="0"/>
              <a:pPr/>
              <a:t>9/4/2025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24B41A-3C80-4D84-B6E9-F15D68CBA483}"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4C13B5-6E7F-4BBD-B719-6368D27963C2}" type="datetimeFigureOut">
              <a:rPr lang="en-US" smtClean="0"/>
              <a:pPr/>
              <a:t>9/4/2025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776FDC-4671-497D-8161-FDB20B10C02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219E5C0-9AB7-4A50-8751-59F83C7DE950}"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In the simplest solution, this model would require an additional queue for the blocked processes. </a:t>
            </a:r>
          </a:p>
          <a:p>
            <a:endParaRPr lang="en-US"/>
          </a:p>
          <a:p>
            <a:r>
              <a:rPr lang="en-US" b="1"/>
              <a:t>But </a:t>
            </a:r>
            <a:r>
              <a:rPr lang="en-US"/>
              <a:t>when an event occurs the dispatcher would have to cycle through the entire queue to see which process is waiting for the event.</a:t>
            </a:r>
          </a:p>
          <a:p>
            <a:pPr lvl="1"/>
            <a:r>
              <a:rPr lang="en-US"/>
              <a:t>This can cause huge overhead when their may be 100’s or 1000’s of processes</a:t>
            </a:r>
          </a:p>
        </p:txBody>
      </p:sp>
      <p:sp>
        <p:nvSpPr>
          <p:cNvPr id="4" name="Slide Number Placeholder 3"/>
          <p:cNvSpPr>
            <a:spLocks noGrp="1"/>
          </p:cNvSpPr>
          <p:nvPr>
            <p:ph type="sldNum" sz="quarter" idx="5"/>
          </p:nvPr>
        </p:nvSpPr>
        <p:spPr/>
        <p:txBody>
          <a:bodyPr/>
          <a:lstStyle/>
          <a:p>
            <a:pPr>
              <a:defRPr/>
            </a:pPr>
            <a:fld id="{22369208-C901-42AD-9FF4-E0DF6ED0E1F4}" type="slidenum">
              <a:rPr lang="en-US" smtClean="0"/>
              <a:pPr>
                <a:defRPr/>
              </a:pPr>
              <a:t>22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More efficient to have a separate ‘blocked’ queue for each type of event.</a:t>
            </a:r>
          </a:p>
        </p:txBody>
      </p:sp>
      <p:sp>
        <p:nvSpPr>
          <p:cNvPr id="4" name="Slide Number Placeholder 3"/>
          <p:cNvSpPr>
            <a:spLocks noGrp="1"/>
          </p:cNvSpPr>
          <p:nvPr>
            <p:ph type="sldNum" sz="quarter" idx="5"/>
          </p:nvPr>
        </p:nvSpPr>
        <p:spPr/>
        <p:txBody>
          <a:bodyPr/>
          <a:lstStyle/>
          <a:p>
            <a:pPr>
              <a:defRPr/>
            </a:pPr>
            <a:fld id="{50AA8E90-9AB1-47CB-B96F-CEC7377C4D70}" type="slidenum">
              <a:rPr lang="en-US" smtClean="0"/>
              <a:pPr>
                <a:defRPr/>
              </a:pPr>
              <a:t>23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Mention that the aim is to fully utilize the processor.</a:t>
            </a:r>
          </a:p>
        </p:txBody>
      </p:sp>
      <p:sp>
        <p:nvSpPr>
          <p:cNvPr id="4" name="Slide Number Placeholder 3"/>
          <p:cNvSpPr>
            <a:spLocks noGrp="1"/>
          </p:cNvSpPr>
          <p:nvPr>
            <p:ph type="sldNum" sz="quarter" idx="5"/>
          </p:nvPr>
        </p:nvSpPr>
        <p:spPr/>
        <p:txBody>
          <a:bodyPr/>
          <a:lstStyle/>
          <a:p>
            <a:pPr>
              <a:defRPr/>
            </a:pPr>
            <a:fld id="{4F1FC741-91B6-4B5A-8874-B3B126221B22}" type="slidenum">
              <a:rPr lang="en-US" smtClean="0"/>
              <a:pPr>
                <a:defRPr/>
              </a:pPr>
              <a:t>24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Again, the simple solution is to add a single state – but this only allows processes which are blocked to be swapped out.</a:t>
            </a:r>
          </a:p>
        </p:txBody>
      </p:sp>
      <p:sp>
        <p:nvSpPr>
          <p:cNvPr id="4" name="Slide Number Placeholder 3"/>
          <p:cNvSpPr>
            <a:spLocks noGrp="1"/>
          </p:cNvSpPr>
          <p:nvPr>
            <p:ph type="sldNum" sz="quarter" idx="5"/>
          </p:nvPr>
        </p:nvSpPr>
        <p:spPr/>
        <p:txBody>
          <a:bodyPr/>
          <a:lstStyle/>
          <a:p>
            <a:pPr>
              <a:defRPr/>
            </a:pPr>
            <a:fld id="{6E1279C9-694F-42CE-95E8-2A23FF03611B}" type="slidenum">
              <a:rPr lang="en-US" smtClean="0"/>
              <a:pPr>
                <a:defRPr/>
              </a:pPr>
              <a:t>25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normAutofit fontScale="55000" lnSpcReduction="20000"/>
          </a:bodyPr>
          <a:lstStyle/>
          <a:p>
            <a:r>
              <a:rPr lang="en-US" dirty="0"/>
              <a:t>Two suspend states allow all processes which are not actually running to be swapped.</a:t>
            </a:r>
          </a:p>
          <a:p>
            <a:endParaRPr lang="en-US" dirty="0"/>
          </a:p>
          <a:p>
            <a:r>
              <a:rPr lang="en-US" dirty="0"/>
              <a:t>Run through the four states:</a:t>
            </a:r>
          </a:p>
          <a:p>
            <a:pPr>
              <a:buFontTx/>
              <a:buChar char="•"/>
            </a:pPr>
            <a:r>
              <a:rPr lang="en-NZ" dirty="0"/>
              <a:t> </a:t>
            </a:r>
            <a:r>
              <a:rPr lang="en-NZ" b="1" dirty="0"/>
              <a:t>Ready: </a:t>
            </a:r>
            <a:r>
              <a:rPr lang="en-NZ" dirty="0"/>
              <a:t>The process is in main memory and available for execution.</a:t>
            </a:r>
          </a:p>
          <a:p>
            <a:r>
              <a:rPr lang="en-NZ" dirty="0"/>
              <a:t>• </a:t>
            </a:r>
            <a:r>
              <a:rPr lang="en-NZ" b="1" dirty="0"/>
              <a:t>Blocked:</a:t>
            </a:r>
            <a:r>
              <a:rPr lang="en-NZ" dirty="0"/>
              <a:t> The process is in main memory and awaiting an event.</a:t>
            </a:r>
          </a:p>
          <a:p>
            <a:r>
              <a:rPr lang="en-NZ" dirty="0"/>
              <a:t>• </a:t>
            </a:r>
            <a:r>
              <a:rPr lang="en-NZ" b="1" dirty="0"/>
              <a:t>Blocked/Suspend: </a:t>
            </a:r>
            <a:r>
              <a:rPr lang="en-NZ" dirty="0"/>
              <a:t>The process is in secondary memory and awaiting an event.</a:t>
            </a:r>
          </a:p>
          <a:p>
            <a:r>
              <a:rPr lang="en-NZ" dirty="0"/>
              <a:t>• </a:t>
            </a:r>
            <a:r>
              <a:rPr lang="en-NZ" b="1" dirty="0"/>
              <a:t>Ready/Suspend: </a:t>
            </a:r>
            <a:r>
              <a:rPr lang="en-NZ" dirty="0"/>
              <a:t>The process is in secondary memory but is available for execution as soon as it is loaded into main memory.</a:t>
            </a:r>
          </a:p>
          <a:p>
            <a:endParaRPr lang="en-NZ" dirty="0"/>
          </a:p>
          <a:p>
            <a:endParaRPr lang="en-NZ" dirty="0"/>
          </a:p>
          <a:p>
            <a:r>
              <a:rPr lang="en-NZ" dirty="0"/>
              <a:t>It would be useful to also summarise the main transitions (abridged)</a:t>
            </a:r>
          </a:p>
          <a:p>
            <a:r>
              <a:rPr lang="en-NZ" b="1" i="1" dirty="0"/>
              <a:t>Blocked  </a:t>
            </a:r>
            <a:r>
              <a:rPr lang="en-NZ" b="1" i="1" dirty="0">
                <a:sym typeface="Wingdings" pitchFamily="2" charset="2"/>
              </a:rPr>
              <a:t> </a:t>
            </a:r>
            <a:r>
              <a:rPr lang="en-NZ" b="1" i="1" dirty="0"/>
              <a:t>Blocked/Suspend: </a:t>
            </a:r>
            <a:r>
              <a:rPr lang="en-NZ" dirty="0"/>
              <a:t>If there are no ready processes, then at least one blocked process is swapped out to make room for another process that is not blocked. This transition can be made even if there are ready processes available, if the OS determines that the currently running process or a ready process that it would like to dispatch requires more main memory to maintain adequate performance.</a:t>
            </a:r>
          </a:p>
          <a:p>
            <a:r>
              <a:rPr lang="en-NZ" b="1" i="1" dirty="0"/>
              <a:t>Blocked/Suspend  </a:t>
            </a:r>
            <a:r>
              <a:rPr lang="en-NZ" b="1" i="1" dirty="0">
                <a:sym typeface="Wingdings" pitchFamily="2" charset="2"/>
              </a:rPr>
              <a:t></a:t>
            </a:r>
            <a:r>
              <a:rPr lang="en-NZ" b="1" i="1" dirty="0"/>
              <a:t> Ready/Suspend: </a:t>
            </a:r>
            <a:r>
              <a:rPr lang="en-NZ" dirty="0"/>
              <a:t>A process in the Blocked/Suspend state is moved to the Ready/Suspend state when the event for which it has been waiting occurs. </a:t>
            </a:r>
          </a:p>
          <a:p>
            <a:r>
              <a:rPr lang="en-NZ" b="1" i="1" dirty="0"/>
              <a:t>Ready/Suspend S </a:t>
            </a:r>
            <a:r>
              <a:rPr lang="en-NZ" b="1" i="1" dirty="0">
                <a:sym typeface="Wingdings" pitchFamily="2" charset="2"/>
              </a:rPr>
              <a:t> </a:t>
            </a:r>
            <a:r>
              <a:rPr lang="en-NZ" b="1" i="1" dirty="0"/>
              <a:t>Ready: </a:t>
            </a:r>
            <a:r>
              <a:rPr lang="en-NZ" dirty="0"/>
              <a:t>When there are no ready processes in main memory, or if a suspended process has a higher priority, the OS will need to bring one in to continue execution. </a:t>
            </a:r>
          </a:p>
          <a:p>
            <a:r>
              <a:rPr lang="en-NZ" b="1" i="1" dirty="0"/>
              <a:t>Ready  </a:t>
            </a:r>
            <a:r>
              <a:rPr lang="en-NZ" b="1" i="1" dirty="0">
                <a:sym typeface="Wingdings" pitchFamily="2" charset="2"/>
              </a:rPr>
              <a:t> </a:t>
            </a:r>
            <a:r>
              <a:rPr lang="en-NZ" b="1" i="1" dirty="0"/>
              <a:t>Ready/Suspend: </a:t>
            </a:r>
            <a:r>
              <a:rPr lang="en-NZ" dirty="0"/>
              <a:t>Normally, the OS would prefer to suspend a blocked process rather than a ready one, because the ready process can now be executed, whereas the blocked process is taking up main memory space and cannot be executed. However, it may be necessary to suspend a ready process if that is the only way to free up a sufficiently large block of main memory.</a:t>
            </a:r>
          </a:p>
          <a:p>
            <a:endParaRPr lang="en-NZ" dirty="0"/>
          </a:p>
          <a:p>
            <a:r>
              <a:rPr lang="en-NZ" dirty="0"/>
              <a:t>Several other transitions that are worth considering are the following:</a:t>
            </a:r>
          </a:p>
          <a:p>
            <a:r>
              <a:rPr lang="en-NZ" b="1" i="1" dirty="0"/>
              <a:t>New </a:t>
            </a:r>
            <a:r>
              <a:rPr lang="en-NZ" b="1" i="1" dirty="0">
                <a:sym typeface="Wingdings" pitchFamily="2" charset="2"/>
              </a:rPr>
              <a:t></a:t>
            </a:r>
            <a:r>
              <a:rPr lang="en-NZ" b="1" i="1" dirty="0"/>
              <a:t> Ready/Suspend and New </a:t>
            </a:r>
            <a:r>
              <a:rPr lang="en-NZ" b="1" i="1" dirty="0">
                <a:sym typeface="Wingdings" pitchFamily="2" charset="2"/>
              </a:rPr>
              <a:t></a:t>
            </a:r>
            <a:r>
              <a:rPr lang="en-NZ" b="1" i="1" dirty="0"/>
              <a:t>Ready:  </a:t>
            </a:r>
            <a:r>
              <a:rPr lang="en-NZ" dirty="0"/>
              <a:t>When a new process is created, it can either be added to the Ready queue or the Ready/Suspend queue. In either case, the OS must create a process control block and allocate an address space to the process. It might be preferable for the OS to perform these housekeeping duties at an early time, so that it can maintain a large pool of processes that are not blocked. With this strategy, there would often be insufficient room in main memory for a new process; hence the use of the (New </a:t>
            </a:r>
            <a:r>
              <a:rPr lang="en-NZ" dirty="0">
                <a:sym typeface="Wingdings" pitchFamily="2" charset="2"/>
              </a:rPr>
              <a:t> </a:t>
            </a:r>
            <a:r>
              <a:rPr lang="en-NZ" dirty="0"/>
              <a:t>Ready/Suspend) transition. </a:t>
            </a:r>
          </a:p>
          <a:p>
            <a:r>
              <a:rPr lang="en-NZ" b="1" i="1" dirty="0"/>
              <a:t>Blocked/Suspend </a:t>
            </a:r>
            <a:r>
              <a:rPr lang="en-NZ" b="1" i="1" dirty="0">
                <a:sym typeface="Wingdings" pitchFamily="2" charset="2"/>
              </a:rPr>
              <a:t> </a:t>
            </a:r>
            <a:r>
              <a:rPr lang="en-NZ" b="1" i="1" dirty="0"/>
              <a:t>Blocked: </a:t>
            </a:r>
            <a:r>
              <a:rPr lang="en-NZ" dirty="0"/>
              <a:t>Inclusion of this transition may seem to be poor design. After all, if a process is not ready to execute and is not already in main memory, what is the point of bringing it in? But consider the following scenario:</a:t>
            </a:r>
          </a:p>
          <a:p>
            <a:pPr lvl="1">
              <a:buFontTx/>
              <a:buChar char="•"/>
            </a:pPr>
            <a:r>
              <a:rPr lang="en-NZ" dirty="0"/>
              <a:t> A process terminates, freeing up some main memory.</a:t>
            </a:r>
          </a:p>
          <a:p>
            <a:pPr lvl="1">
              <a:buFontTx/>
              <a:buChar char="•"/>
            </a:pPr>
            <a:r>
              <a:rPr lang="en-NZ" dirty="0"/>
              <a:t> There is a process in the (Blocked/Suspend) queue with a higher priority than any of the processes in the (Ready/Suspend) queue and </a:t>
            </a:r>
          </a:p>
          <a:p>
            <a:pPr lvl="1">
              <a:buFontTx/>
              <a:buChar char="•"/>
            </a:pPr>
            <a:r>
              <a:rPr lang="en-NZ" dirty="0"/>
              <a:t> the OS has reason to believe that the blocking event for that process will occur soon. </a:t>
            </a:r>
          </a:p>
          <a:p>
            <a:pPr lvl="1">
              <a:buFontTx/>
              <a:buChar char="•"/>
            </a:pPr>
            <a:r>
              <a:rPr lang="en-NZ" dirty="0"/>
              <a:t> Under these circumstances, it would seem reasonable to bring a blocked process into main memory in preference to a ready process.</a:t>
            </a:r>
          </a:p>
          <a:p>
            <a:r>
              <a:rPr lang="en-NZ" b="1" i="1" dirty="0"/>
              <a:t>Running  </a:t>
            </a:r>
            <a:r>
              <a:rPr lang="en-NZ" b="1" i="1" dirty="0">
                <a:sym typeface="Wingdings" pitchFamily="2" charset="2"/>
              </a:rPr>
              <a:t> </a:t>
            </a:r>
            <a:r>
              <a:rPr lang="en-NZ" b="1" i="1" dirty="0"/>
              <a:t> Ready/Suspend: </a:t>
            </a:r>
            <a:r>
              <a:rPr lang="en-NZ" dirty="0"/>
              <a:t>Normally, a running process is moved to the Ready state when its time allocation expires. If, however, the OS is pre-empting the process because a higher-priority process on the Blocked/Suspend queue has just become unblocked, the OS could move the running process directly to the (Ready/Suspend) queue and free some main memory.</a:t>
            </a:r>
          </a:p>
          <a:p>
            <a:r>
              <a:rPr lang="en-NZ" b="1" i="1" dirty="0"/>
              <a:t>Any State </a:t>
            </a:r>
            <a:r>
              <a:rPr lang="en-NZ" b="1" i="1" dirty="0">
                <a:sym typeface="Wingdings" pitchFamily="2" charset="2"/>
              </a:rPr>
              <a:t></a:t>
            </a:r>
            <a:r>
              <a:rPr lang="en-NZ" b="1" i="1" dirty="0"/>
              <a:t> Exit: </a:t>
            </a:r>
            <a:r>
              <a:rPr lang="en-NZ" dirty="0"/>
              <a:t>Typically, a process terminates while it is running, either because it has completed or because of some fatal fault condition. However, in some operating systems, a process may be terminated by the process that created it or when the parent process is itself terminated. If this is allowed, then a process in any state can be moved to the Exit state.</a:t>
            </a:r>
            <a:endParaRPr lang="en-US" dirty="0"/>
          </a:p>
        </p:txBody>
      </p:sp>
      <p:sp>
        <p:nvSpPr>
          <p:cNvPr id="4" name="Slide Number Placeholder 3"/>
          <p:cNvSpPr>
            <a:spLocks noGrp="1"/>
          </p:cNvSpPr>
          <p:nvPr>
            <p:ph type="sldNum" sz="quarter" idx="5"/>
          </p:nvPr>
        </p:nvSpPr>
        <p:spPr/>
        <p:txBody>
          <a:bodyPr/>
          <a:lstStyle/>
          <a:p>
            <a:pPr>
              <a:defRPr/>
            </a:pPr>
            <a:fld id="{742F4C1F-18BE-4428-8A33-02D6D8CEF5CC}" type="slidenum">
              <a:rPr lang="en-US" smtClean="0"/>
              <a:pPr>
                <a:defRPr/>
              </a:pPr>
              <a:t>27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dirty="0"/>
              <a:t>A general idea of the scope of the tables is in  Figure 3.11, which shows four different types of tables maintained by the OS: </a:t>
            </a:r>
          </a:p>
          <a:p>
            <a:pPr lvl="1">
              <a:buFontTx/>
              <a:buChar char="•"/>
            </a:pPr>
            <a:r>
              <a:rPr lang="en-NZ" dirty="0"/>
              <a:t> memory, </a:t>
            </a:r>
          </a:p>
          <a:p>
            <a:pPr lvl="1">
              <a:buFontTx/>
              <a:buChar char="•"/>
            </a:pPr>
            <a:r>
              <a:rPr lang="en-NZ" dirty="0"/>
              <a:t> I/O, </a:t>
            </a:r>
          </a:p>
          <a:p>
            <a:pPr lvl="1">
              <a:buFontTx/>
              <a:buChar char="•"/>
            </a:pPr>
            <a:r>
              <a:rPr lang="en-NZ" dirty="0"/>
              <a:t>file, </a:t>
            </a:r>
          </a:p>
          <a:p>
            <a:pPr lvl="1">
              <a:buFontTx/>
              <a:buChar char="•"/>
            </a:pPr>
            <a:r>
              <a:rPr lang="en-NZ" dirty="0"/>
              <a:t>process.</a:t>
            </a:r>
          </a:p>
          <a:p>
            <a:endParaRPr lang="en-NZ" dirty="0"/>
          </a:p>
          <a:p>
            <a:r>
              <a:rPr lang="en-NZ" dirty="0"/>
              <a:t>Although the details will differ from one OS to another, fundamentally, all operating systems maintain information in these four categories.</a:t>
            </a:r>
          </a:p>
          <a:p>
            <a:endParaRPr lang="en-NZ" dirty="0"/>
          </a:p>
          <a:p>
            <a:r>
              <a:rPr lang="en-NZ" dirty="0"/>
              <a:t>The next few slides mention details of these four tables.</a:t>
            </a:r>
          </a:p>
          <a:p>
            <a:endParaRPr lang="en-NZ" dirty="0"/>
          </a:p>
          <a:p>
            <a:r>
              <a:rPr lang="en-NZ" b="1" dirty="0"/>
              <a:t>You may prefer to stick with this diagram and discuss each from here</a:t>
            </a:r>
            <a:endParaRPr lang="en-US" b="1" dirty="0"/>
          </a:p>
        </p:txBody>
      </p:sp>
      <p:sp>
        <p:nvSpPr>
          <p:cNvPr id="4" name="Slide Number Placeholder 3"/>
          <p:cNvSpPr>
            <a:spLocks noGrp="1"/>
          </p:cNvSpPr>
          <p:nvPr>
            <p:ph type="sldNum" sz="quarter" idx="5"/>
          </p:nvPr>
        </p:nvSpPr>
        <p:spPr/>
        <p:txBody>
          <a:bodyPr/>
          <a:lstStyle/>
          <a:p>
            <a:pPr>
              <a:defRPr/>
            </a:pPr>
            <a:fld id="{9A24CC90-FB06-4A00-ACF8-FAAB5E927DE0}" type="slidenum">
              <a:rPr lang="en-US" smtClean="0"/>
              <a:pPr>
                <a:defRPr/>
              </a:pPr>
              <a:t>30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Note: In this chapter, reference is occasionally made to virtual memory. Much of the time, we can ignore this concept in dealing with processes, but at certain</a:t>
            </a:r>
          </a:p>
          <a:p>
            <a:r>
              <a:rPr lang="en-NZ"/>
              <a:t>points in the discussion, virtual memory considerations are pertinent. Virtual memory is not discussed in detail until Chapter 8.</a:t>
            </a:r>
          </a:p>
          <a:p>
            <a:endParaRPr lang="en-NZ"/>
          </a:p>
          <a:p>
            <a:r>
              <a:rPr lang="en-NZ"/>
              <a:t>Refer students to a brief overview which is provided in Chapter 2.</a:t>
            </a:r>
          </a:p>
        </p:txBody>
      </p:sp>
      <p:sp>
        <p:nvSpPr>
          <p:cNvPr id="4" name="Slide Number Placeholder 3"/>
          <p:cNvSpPr>
            <a:spLocks noGrp="1"/>
          </p:cNvSpPr>
          <p:nvPr>
            <p:ph type="sldNum" sz="quarter" idx="5"/>
          </p:nvPr>
        </p:nvSpPr>
        <p:spPr/>
        <p:txBody>
          <a:bodyPr/>
          <a:lstStyle/>
          <a:p>
            <a:pPr>
              <a:defRPr/>
            </a:pPr>
            <a:fld id="{AD2618F8-D268-4533-AC7B-88014DB2DB1A}" type="slidenum">
              <a:rPr lang="en-US" smtClean="0"/>
              <a:pPr>
                <a:defRPr/>
              </a:pPr>
              <a:t>32</a:t>
            </a:fld>
            <a:endParaRPr lang="en-US" dirty="0"/>
          </a:p>
        </p:txBody>
      </p:sp>
    </p:spTree>
    <p:extLst>
      <p:ext uri="{BB962C8B-B14F-4D97-AF65-F5344CB8AC3E}">
        <p14:creationId xmlns:p14="http://schemas.microsoft.com/office/powerpoint/2010/main" val="592425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4083B04E-9665-4F54-BFA0-2540F4FB19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3B59F6B6-124B-4EFB-BC99-6E3DA91528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Multithreading refers to the ability of an OS to support multiple, concurrent paths of execution within a single  process.</a:t>
            </a:r>
          </a:p>
          <a:p>
            <a:endParaRPr lang="en-NZ" altLang="en-US"/>
          </a:p>
        </p:txBody>
      </p:sp>
      <p:sp>
        <p:nvSpPr>
          <p:cNvPr id="55300" name="Slide Number Placeholder 3">
            <a:extLst>
              <a:ext uri="{FF2B5EF4-FFF2-40B4-BE49-F238E27FC236}">
                <a16:creationId xmlns:a16="http://schemas.microsoft.com/office/drawing/2014/main" id="{39A9A275-0FD5-40D2-A384-A725D83A67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309B310D-A282-4A7D-A244-99C96808EA5A}" type="slidenum">
              <a:rPr lang="en-US" altLang="en-US" sz="1200">
                <a:latin typeface="Arial" panose="020B0604020202020204" pitchFamily="34" charset="0"/>
              </a:rPr>
              <a:pPr/>
              <a:t>34</a:t>
            </a:fld>
            <a:endParaRPr lang="en-US" altLang="en-US" sz="1200">
              <a:latin typeface="Arial" panose="020B0604020202020204" pitchFamily="34" charset="0"/>
            </a:endParaRPr>
          </a:p>
        </p:txBody>
      </p:sp>
    </p:spTree>
    <p:extLst>
      <p:ext uri="{BB962C8B-B14F-4D97-AF65-F5344CB8AC3E}">
        <p14:creationId xmlns:p14="http://schemas.microsoft.com/office/powerpoint/2010/main" val="231179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84A31F30-E235-4E29-A64B-E7AAB73477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D207D93-DD91-45D1-8487-EF7B588588B7}"/>
              </a:ext>
            </a:extLst>
          </p:cNvPr>
          <p:cNvSpPr>
            <a:spLocks noGrp="1"/>
          </p:cNvSpPr>
          <p:nvPr>
            <p:ph type="body" idx="1"/>
          </p:nvPr>
        </p:nvSpPr>
        <p:spPr/>
        <p:txBody>
          <a:bodyPr>
            <a:normAutofit/>
          </a:bodyPr>
          <a:lstStyle/>
          <a:p>
            <a:pPr>
              <a:defRPr/>
            </a:pPr>
            <a:r>
              <a:rPr lang="en-NZ" b="1" dirty="0"/>
              <a:t>Animated Slide</a:t>
            </a:r>
          </a:p>
          <a:p>
            <a:pPr>
              <a:defRPr/>
            </a:pPr>
            <a:r>
              <a:rPr lang="en-NZ" b="1" dirty="0"/>
              <a:t>Onload</a:t>
            </a:r>
            <a:r>
              <a:rPr lang="en-NZ" dirty="0"/>
              <a:t> Enlarges top-left to discuss DOS</a:t>
            </a:r>
          </a:p>
          <a:p>
            <a:pPr>
              <a:defRPr/>
            </a:pPr>
            <a:r>
              <a:rPr lang="en-NZ" b="1" dirty="0"/>
              <a:t>Click1:</a:t>
            </a:r>
            <a:r>
              <a:rPr lang="en-NZ" dirty="0"/>
              <a:t> Enlarges bottom-left for Unix</a:t>
            </a:r>
          </a:p>
          <a:p>
            <a:pPr>
              <a:defRPr/>
            </a:pPr>
            <a:endParaRPr lang="en-NZ" dirty="0"/>
          </a:p>
          <a:p>
            <a:pPr>
              <a:defRPr/>
            </a:pPr>
            <a:r>
              <a:rPr lang="en-NZ" dirty="0"/>
              <a:t>Single Threaded approach: The traditional approach of a single thread of execution per process, in which the concept of a thread is not recognized, examples are</a:t>
            </a:r>
          </a:p>
          <a:p>
            <a:pPr lvl="1">
              <a:buFont typeface="Arial" pitchFamily="34" charset="0"/>
              <a:buChar char="•"/>
              <a:defRPr/>
            </a:pPr>
            <a:r>
              <a:rPr lang="en-NZ" dirty="0"/>
              <a:t>MS DOS (single process, single thread)</a:t>
            </a:r>
          </a:p>
          <a:p>
            <a:pPr lvl="1">
              <a:buFont typeface="Arial" pitchFamily="34" charset="0"/>
              <a:buChar char="•"/>
              <a:defRPr/>
            </a:pPr>
            <a:r>
              <a:rPr lang="en-NZ" dirty="0"/>
              <a:t>Unix  (multiple, single threaded processes)</a:t>
            </a:r>
          </a:p>
        </p:txBody>
      </p:sp>
      <p:sp>
        <p:nvSpPr>
          <p:cNvPr id="56324" name="Slide Number Placeholder 3">
            <a:extLst>
              <a:ext uri="{FF2B5EF4-FFF2-40B4-BE49-F238E27FC236}">
                <a16:creationId xmlns:a16="http://schemas.microsoft.com/office/drawing/2014/main" id="{77561007-2786-4C58-BF5A-C621C111A3E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E389EEFB-7768-4880-95AC-2A9FF0C63DC4}" type="slidenum">
              <a:rPr lang="en-US" altLang="en-US" sz="1200">
                <a:latin typeface="Arial" panose="020B0604020202020204" pitchFamily="34" charset="0"/>
              </a:rPr>
              <a:pPr/>
              <a:t>35</a:t>
            </a:fld>
            <a:endParaRPr lang="en-US" altLang="en-US" sz="1200">
              <a:latin typeface="Arial" panose="020B0604020202020204" pitchFamily="34" charset="0"/>
            </a:endParaRPr>
          </a:p>
        </p:txBody>
      </p:sp>
    </p:spTree>
    <p:extLst>
      <p:ext uri="{BB962C8B-B14F-4D97-AF65-F5344CB8AC3E}">
        <p14:creationId xmlns:p14="http://schemas.microsoft.com/office/powerpoint/2010/main" val="375296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F292271-B8A3-4802-95A0-D60A7DDE19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86A23E6D-95ED-4B62-A84B-7568012146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Animated Slide</a:t>
            </a:r>
          </a:p>
          <a:p>
            <a:r>
              <a:rPr lang="en-US" altLang="en-US" b="1"/>
              <a:t>Onload: </a:t>
            </a:r>
            <a:r>
              <a:rPr lang="en-US" altLang="en-US"/>
              <a:t>Emphasis on top-right and JRE (single process, multiple thread), </a:t>
            </a:r>
          </a:p>
          <a:p>
            <a:r>
              <a:rPr lang="en-US" altLang="en-US" b="1"/>
              <a:t>Click 1: </a:t>
            </a:r>
            <a:r>
              <a:rPr lang="en-US" altLang="en-US"/>
              <a:t>Emphasis on multiple processes with multiple threads – this is the main topic of this chapter</a:t>
            </a:r>
          </a:p>
          <a:p>
            <a:endParaRPr lang="en-US" altLang="en-US"/>
          </a:p>
          <a:p>
            <a:r>
              <a:rPr lang="en-NZ" altLang="en-US"/>
              <a:t>JRE  is an example of a system of one process with multiple threads. </a:t>
            </a:r>
          </a:p>
          <a:p>
            <a:endParaRPr lang="en-NZ" altLang="en-US"/>
          </a:p>
          <a:p>
            <a:r>
              <a:rPr lang="en-NZ" altLang="en-US"/>
              <a:t>Of main interest in this chapter is the use of multiple processes, each of which support multiple threads.</a:t>
            </a:r>
          </a:p>
          <a:p>
            <a:pPr lvl="1"/>
            <a:r>
              <a:rPr lang="en-NZ" altLang="en-US"/>
              <a:t>Examples include:</a:t>
            </a:r>
          </a:p>
          <a:p>
            <a:pPr lvl="2">
              <a:buFontTx/>
              <a:buChar char="•"/>
            </a:pPr>
            <a:r>
              <a:rPr lang="en-NZ" altLang="en-US"/>
              <a:t> Windows, </a:t>
            </a:r>
          </a:p>
          <a:p>
            <a:pPr lvl="2">
              <a:buFontTx/>
              <a:buChar char="•"/>
            </a:pPr>
            <a:r>
              <a:rPr lang="en-NZ" altLang="en-US"/>
              <a:t>Solaris, </a:t>
            </a:r>
          </a:p>
          <a:p>
            <a:pPr lvl="2">
              <a:buFontTx/>
              <a:buChar char="•"/>
            </a:pPr>
            <a:r>
              <a:rPr lang="en-NZ" altLang="en-US"/>
              <a:t>and many modern versions of UNIX. </a:t>
            </a:r>
          </a:p>
        </p:txBody>
      </p:sp>
      <p:sp>
        <p:nvSpPr>
          <p:cNvPr id="57348" name="Slide Number Placeholder 3">
            <a:extLst>
              <a:ext uri="{FF2B5EF4-FFF2-40B4-BE49-F238E27FC236}">
                <a16:creationId xmlns:a16="http://schemas.microsoft.com/office/drawing/2014/main" id="{89FC2EB4-A30D-40D0-85A2-0E8431793A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F0EF3CA9-78C0-49DA-A8D2-3ADAE21AC3E5}" type="slidenum">
              <a:rPr lang="en-US" altLang="en-US" sz="1200">
                <a:latin typeface="Arial" panose="020B0604020202020204" pitchFamily="34" charset="0"/>
              </a:rPr>
              <a:pPr/>
              <a:t>36</a:t>
            </a:fld>
            <a:endParaRPr lang="en-US" altLang="en-US" sz="1200">
              <a:latin typeface="Arial" panose="020B0604020202020204" pitchFamily="34" charset="0"/>
            </a:endParaRPr>
          </a:p>
        </p:txBody>
      </p:sp>
    </p:spTree>
    <p:extLst>
      <p:ext uri="{BB962C8B-B14F-4D97-AF65-F5344CB8AC3E}">
        <p14:creationId xmlns:p14="http://schemas.microsoft.com/office/powerpoint/2010/main" val="316125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Note: In this chapter, reference is occasionally made to virtual memory. Much of the time, we can ignore this concept in dealing with processes, but at certain</a:t>
            </a:r>
          </a:p>
          <a:p>
            <a:r>
              <a:rPr lang="en-NZ"/>
              <a:t>points in the discussion, virtual memory considerations are pertinent. Virtual memory is not discussed in detail until Chapter 8.</a:t>
            </a:r>
          </a:p>
          <a:p>
            <a:endParaRPr lang="en-NZ"/>
          </a:p>
          <a:p>
            <a:r>
              <a:rPr lang="en-NZ"/>
              <a:t>Refer students to a brief overview which is provided in Chapter 2.</a:t>
            </a:r>
          </a:p>
        </p:txBody>
      </p:sp>
      <p:sp>
        <p:nvSpPr>
          <p:cNvPr id="4" name="Slide Number Placeholder 3"/>
          <p:cNvSpPr>
            <a:spLocks noGrp="1"/>
          </p:cNvSpPr>
          <p:nvPr>
            <p:ph type="sldNum" sz="quarter" idx="5"/>
          </p:nvPr>
        </p:nvSpPr>
        <p:spPr/>
        <p:txBody>
          <a:bodyPr/>
          <a:lstStyle/>
          <a:p>
            <a:pPr>
              <a:defRPr/>
            </a:pPr>
            <a:fld id="{AD2618F8-D268-4533-AC7B-88014DB2DB1A}" type="slidenum">
              <a:rPr lang="en-US" smtClean="0"/>
              <a:pPr>
                <a:defRPr/>
              </a:pPr>
              <a:t>2</a:t>
            </a:fld>
            <a:endParaRPr lang="en-US" dirty="0"/>
          </a:p>
        </p:txBody>
      </p:sp>
    </p:spTree>
    <p:extLst>
      <p:ext uri="{BB962C8B-B14F-4D97-AF65-F5344CB8AC3E}">
        <p14:creationId xmlns:p14="http://schemas.microsoft.com/office/powerpoint/2010/main" val="286549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C175C853-F4D9-4470-899C-F98B30AFC7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DE583FE-21BF-4ADC-B1F1-71B1A40E33CB}"/>
              </a:ext>
            </a:extLst>
          </p:cNvPr>
          <p:cNvSpPr>
            <a:spLocks noGrp="1"/>
          </p:cNvSpPr>
          <p:nvPr>
            <p:ph type="body" idx="1"/>
          </p:nvPr>
        </p:nvSpPr>
        <p:spPr/>
        <p:txBody>
          <a:bodyPr>
            <a:normAutofit lnSpcReduction="10000"/>
          </a:bodyPr>
          <a:lstStyle/>
          <a:p>
            <a:pPr>
              <a:defRPr/>
            </a:pPr>
            <a:r>
              <a:rPr lang="en-US" b="1" dirty="0"/>
              <a:t>Foreground and background work</a:t>
            </a:r>
            <a:endParaRPr lang="en-US" dirty="0"/>
          </a:p>
          <a:p>
            <a:pPr lvl="1">
              <a:defRPr/>
            </a:pPr>
            <a:r>
              <a:rPr lang="en-US" dirty="0"/>
              <a:t>e.g. Spreadsheet </a:t>
            </a:r>
          </a:p>
          <a:p>
            <a:pPr lvl="2">
              <a:defRPr/>
            </a:pPr>
            <a:r>
              <a:rPr lang="en-US" dirty="0"/>
              <a:t>– one thread looking after display</a:t>
            </a:r>
          </a:p>
          <a:p>
            <a:pPr lvl="2">
              <a:buFontTx/>
              <a:buChar char="-"/>
              <a:defRPr/>
            </a:pPr>
            <a:r>
              <a:rPr lang="en-US" dirty="0"/>
              <a:t>Another thread updating results of formulae </a:t>
            </a:r>
          </a:p>
          <a:p>
            <a:pPr>
              <a:defRPr/>
            </a:pPr>
            <a:endParaRPr lang="en-US" b="1" dirty="0"/>
          </a:p>
          <a:p>
            <a:pPr>
              <a:defRPr/>
            </a:pPr>
            <a:r>
              <a:rPr lang="en-US" b="1" dirty="0"/>
              <a:t>Asynchronous processing</a:t>
            </a:r>
          </a:p>
          <a:p>
            <a:pPr lvl="1">
              <a:defRPr/>
            </a:pPr>
            <a:r>
              <a:rPr lang="en-NZ" dirty="0"/>
              <a:t>E.G. protection against power failure within a word processor, </a:t>
            </a:r>
          </a:p>
          <a:p>
            <a:pPr lvl="2">
              <a:buFontTx/>
              <a:buChar char="-"/>
              <a:defRPr/>
            </a:pPr>
            <a:r>
              <a:rPr lang="en-NZ" dirty="0"/>
              <a:t>A thread writes random access memory (RAM) buffer to disk once every minute.</a:t>
            </a:r>
          </a:p>
          <a:p>
            <a:pPr lvl="2">
              <a:buFontTx/>
              <a:buChar char="-"/>
              <a:defRPr/>
            </a:pPr>
            <a:r>
              <a:rPr lang="en-NZ" dirty="0"/>
              <a:t> this thread schedules itself directly with the OS; </a:t>
            </a:r>
          </a:p>
          <a:p>
            <a:pPr lvl="2">
              <a:buFontTx/>
              <a:buChar char="-"/>
              <a:defRPr/>
            </a:pPr>
            <a:r>
              <a:rPr lang="en-NZ" dirty="0"/>
              <a:t> no need for fancy code in the main program to provide for time checks or to coordinate input and output.</a:t>
            </a:r>
          </a:p>
          <a:p>
            <a:pPr>
              <a:defRPr/>
            </a:pPr>
            <a:endParaRPr lang="en-US" dirty="0"/>
          </a:p>
          <a:p>
            <a:pPr>
              <a:defRPr/>
            </a:pPr>
            <a:r>
              <a:rPr lang="en-US" b="1" dirty="0"/>
              <a:t>Speed of execution</a:t>
            </a:r>
          </a:p>
          <a:p>
            <a:pPr lvl="1">
              <a:defRPr/>
            </a:pPr>
            <a:r>
              <a:rPr lang="en-NZ" dirty="0"/>
              <a:t>- On thread can compute one batch of data while another thread reading the next batch from a device.</a:t>
            </a:r>
          </a:p>
          <a:p>
            <a:pPr lvl="1">
              <a:buFontTx/>
              <a:buChar char="-"/>
              <a:defRPr/>
            </a:pPr>
            <a:r>
              <a:rPr lang="en-NZ" dirty="0"/>
              <a:t> On a multiprocessor system, multiple threads from the same process may be able to execute simultaneously.</a:t>
            </a:r>
          </a:p>
          <a:p>
            <a:pPr lvl="1">
              <a:buFontTx/>
              <a:buChar char="-"/>
              <a:defRPr/>
            </a:pPr>
            <a:r>
              <a:rPr lang="en-NZ" dirty="0"/>
              <a:t> Even though one thread may be blocked for an I/O operation to read in a batch of data, another thread may be executing.</a:t>
            </a:r>
          </a:p>
          <a:p>
            <a:pPr>
              <a:defRPr/>
            </a:pPr>
            <a:r>
              <a:rPr lang="en-US" b="1" dirty="0"/>
              <a:t> </a:t>
            </a:r>
          </a:p>
          <a:p>
            <a:pPr>
              <a:defRPr/>
            </a:pPr>
            <a:r>
              <a:rPr lang="en-US" b="1" dirty="0"/>
              <a:t>Modular program structure</a:t>
            </a:r>
            <a:endParaRPr lang="en-US" dirty="0"/>
          </a:p>
          <a:p>
            <a:pPr lvl="1">
              <a:defRPr/>
            </a:pPr>
            <a:r>
              <a:rPr lang="en-NZ" dirty="0"/>
              <a:t>- Threads make it easier to design programs which involve a variety of activities or a variety of sources and destinations of input and output.</a:t>
            </a:r>
            <a:endParaRPr lang="en-US" dirty="0"/>
          </a:p>
        </p:txBody>
      </p:sp>
      <p:sp>
        <p:nvSpPr>
          <p:cNvPr id="60420" name="Slide Number Placeholder 3">
            <a:extLst>
              <a:ext uri="{FF2B5EF4-FFF2-40B4-BE49-F238E27FC236}">
                <a16:creationId xmlns:a16="http://schemas.microsoft.com/office/drawing/2014/main" id="{7DD6CC5F-9733-4390-A020-06B0847D05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35D00B69-A498-4787-97B8-B587FF1DD4B9}" type="slidenum">
              <a:rPr lang="en-US" altLang="en-US" sz="1200">
                <a:latin typeface="Arial" panose="020B0604020202020204" pitchFamily="34" charset="0"/>
              </a:rPr>
              <a:pPr/>
              <a:t>38</a:t>
            </a:fld>
            <a:endParaRPr lang="en-US" altLang="en-US" sz="1200">
              <a:latin typeface="Arial" panose="020B0604020202020204" pitchFamily="34" charset="0"/>
            </a:endParaRPr>
          </a:p>
        </p:txBody>
      </p:sp>
    </p:spTree>
    <p:extLst>
      <p:ext uri="{BB962C8B-B14F-4D97-AF65-F5344CB8AC3E}">
        <p14:creationId xmlns:p14="http://schemas.microsoft.com/office/powerpoint/2010/main" val="2348205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DF3270B-7265-4358-AF97-D86CDCEF72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4759EAB4-6D09-4879-AB5A-41163E3D42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276" name="Slide Number Placeholder 3">
            <a:extLst>
              <a:ext uri="{FF2B5EF4-FFF2-40B4-BE49-F238E27FC236}">
                <a16:creationId xmlns:a16="http://schemas.microsoft.com/office/drawing/2014/main" id="{8D3242F9-1EDE-41D1-8206-17648FECE9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9618A405-02AE-4AD9-8863-36F56F573D09}" type="slidenum">
              <a:rPr lang="en-US" altLang="en-US" sz="1200">
                <a:latin typeface="Arial" panose="020B0604020202020204" pitchFamily="34" charset="0"/>
              </a:rPr>
              <a:pPr/>
              <a:t>39</a:t>
            </a:fld>
            <a:endParaRPr lang="en-US" altLang="en-US" sz="1200">
              <a:latin typeface="Arial" panose="020B0604020202020204" pitchFamily="34" charset="0"/>
            </a:endParaRPr>
          </a:p>
        </p:txBody>
      </p:sp>
    </p:spTree>
    <p:extLst>
      <p:ext uri="{BB962C8B-B14F-4D97-AF65-F5344CB8AC3E}">
        <p14:creationId xmlns:p14="http://schemas.microsoft.com/office/powerpoint/2010/main" val="2070571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55102853-02B6-43DC-BF12-489C5DEF05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53E40539-69C3-49E8-A695-EFAE61D4FD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540" name="Slide Number Placeholder 3">
            <a:extLst>
              <a:ext uri="{FF2B5EF4-FFF2-40B4-BE49-F238E27FC236}">
                <a16:creationId xmlns:a16="http://schemas.microsoft.com/office/drawing/2014/main" id="{26922E4D-3AFD-44CB-9F71-B47A3F23B1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F6D7BA4C-2ABA-4D98-ACBF-5F82B9EA5BCD}" type="slidenum">
              <a:rPr lang="en-US" altLang="en-US" sz="1200">
                <a:latin typeface="Arial" panose="020B0604020202020204" pitchFamily="34" charset="0"/>
              </a:rPr>
              <a:pPr/>
              <a:t>41</a:t>
            </a:fld>
            <a:endParaRPr lang="en-US" altLang="en-US" sz="1200">
              <a:latin typeface="Arial" panose="020B0604020202020204" pitchFamily="34" charset="0"/>
            </a:endParaRPr>
          </a:p>
        </p:txBody>
      </p:sp>
    </p:spTree>
    <p:extLst>
      <p:ext uri="{BB962C8B-B14F-4D97-AF65-F5344CB8AC3E}">
        <p14:creationId xmlns:p14="http://schemas.microsoft.com/office/powerpoint/2010/main" val="2230925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C042AEF0-85D3-4E03-AFDE-1CE3EB998D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55C184E0-F3B5-4FB6-956B-28939472E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In a combined approach, multiple threads within the same application can run in parallel on multiple processors, </a:t>
            </a:r>
          </a:p>
          <a:p>
            <a:pPr lvl="1"/>
            <a:r>
              <a:rPr lang="en-NZ" altLang="en-US"/>
              <a:t>and a blocking system call need not block the entire process. </a:t>
            </a:r>
          </a:p>
          <a:p>
            <a:endParaRPr lang="en-NZ" altLang="en-US"/>
          </a:p>
          <a:p>
            <a:r>
              <a:rPr lang="en-NZ" altLang="en-US"/>
              <a:t>If properly designed, this approach should combine the advantages of the pure ULT and KLT approaches while minimizing the disadvantages.</a:t>
            </a:r>
            <a:endParaRPr lang="en-US" altLang="en-US"/>
          </a:p>
        </p:txBody>
      </p:sp>
      <p:sp>
        <p:nvSpPr>
          <p:cNvPr id="66564" name="Slide Number Placeholder 3">
            <a:extLst>
              <a:ext uri="{FF2B5EF4-FFF2-40B4-BE49-F238E27FC236}">
                <a16:creationId xmlns:a16="http://schemas.microsoft.com/office/drawing/2014/main" id="{82FCF26E-42F9-46E7-8DA4-0ADAD3E540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22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22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22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2200">
                <a:solidFill>
                  <a:schemeClr val="tx1"/>
                </a:solidFill>
                <a:latin typeface="Calibri" panose="020F0502020204030204" pitchFamily="34" charset="0"/>
              </a:defRPr>
            </a:lvl9pPr>
          </a:lstStyle>
          <a:p>
            <a:fld id="{F0AEBF2C-90B9-4B6F-A8E2-6FD81754CD23}"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Tree>
    <p:extLst>
      <p:ext uri="{BB962C8B-B14F-4D97-AF65-F5344CB8AC3E}">
        <p14:creationId xmlns:p14="http://schemas.microsoft.com/office/powerpoint/2010/main" val="3692649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Note: In this chapter, reference is occasionally made to virtual memory. Much of the time, we can ignore this concept in dealing with processes, but at certain</a:t>
            </a:r>
          </a:p>
          <a:p>
            <a:r>
              <a:rPr lang="en-NZ"/>
              <a:t>points in the discussion, virtual memory considerations are pertinent. Virtual memory is not discussed in detail until Chapter 8.</a:t>
            </a:r>
          </a:p>
          <a:p>
            <a:endParaRPr lang="en-NZ"/>
          </a:p>
          <a:p>
            <a:r>
              <a:rPr lang="en-NZ"/>
              <a:t>Refer students to a brief overview which is provided in Chapter 2.</a:t>
            </a:r>
          </a:p>
        </p:txBody>
      </p:sp>
      <p:sp>
        <p:nvSpPr>
          <p:cNvPr id="4" name="Slide Number Placeholder 3"/>
          <p:cNvSpPr>
            <a:spLocks noGrp="1"/>
          </p:cNvSpPr>
          <p:nvPr>
            <p:ph type="sldNum" sz="quarter" idx="5"/>
          </p:nvPr>
        </p:nvSpPr>
        <p:spPr/>
        <p:txBody>
          <a:bodyPr/>
          <a:lstStyle/>
          <a:p>
            <a:pPr>
              <a:defRPr/>
            </a:pPr>
            <a:fld id="{AD2618F8-D268-4533-AC7B-88014DB2DB1A}" type="slidenum">
              <a:rPr lang="en-US" smtClean="0"/>
              <a:pPr>
                <a:defRPr/>
              </a:pPr>
              <a:t>47</a:t>
            </a:fld>
            <a:endParaRPr lang="en-US" dirty="0"/>
          </a:p>
        </p:txBody>
      </p:sp>
    </p:spTree>
    <p:extLst>
      <p:ext uri="{BB962C8B-B14F-4D97-AF65-F5344CB8AC3E}">
        <p14:creationId xmlns:p14="http://schemas.microsoft.com/office/powerpoint/2010/main" val="364335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An operating system must allocate computer resources among the potentially competing requirements of multiple processes. </a:t>
            </a:r>
          </a:p>
          <a:p>
            <a:endParaRPr lang="en-NZ"/>
          </a:p>
          <a:p>
            <a:r>
              <a:rPr lang="en-NZ"/>
              <a:t>In the case of the processor, the resource to be allocated is execution time on the processor and the</a:t>
            </a:r>
          </a:p>
          <a:p>
            <a:r>
              <a:rPr lang="en-NZ"/>
              <a:t>means of allocation is scheduling.</a:t>
            </a:r>
          </a:p>
        </p:txBody>
      </p:sp>
      <p:sp>
        <p:nvSpPr>
          <p:cNvPr id="4" name="Slide Number Placeholder 3"/>
          <p:cNvSpPr>
            <a:spLocks noGrp="1"/>
          </p:cNvSpPr>
          <p:nvPr>
            <p:ph type="sldNum" sz="quarter" idx="5"/>
          </p:nvPr>
        </p:nvSpPr>
        <p:spPr/>
        <p:txBody>
          <a:bodyPr/>
          <a:lstStyle/>
          <a:p>
            <a:pPr>
              <a:defRPr/>
            </a:pPr>
            <a:fld id="{04488E25-491E-423B-83BE-A83C2DD6F8F0}" type="slidenum">
              <a:rPr lang="en-US" smtClean="0"/>
              <a:pPr>
                <a:defRPr/>
              </a:pPr>
              <a:t>48</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The scheduling function must be designed to satisfy a number of objectives, including fairness, lack of starvation of any particular process, efficient use of processor time, and low overhead.</a:t>
            </a:r>
          </a:p>
          <a:p>
            <a:endParaRPr lang="en-NZ"/>
          </a:p>
          <a:p>
            <a:r>
              <a:rPr lang="en-NZ"/>
              <a:t>In addition, the scheduling function may need to take into account different levels of priority or real-time deadlines for the start or completion of certain processes.</a:t>
            </a:r>
          </a:p>
        </p:txBody>
      </p:sp>
      <p:sp>
        <p:nvSpPr>
          <p:cNvPr id="4" name="Slide Number Placeholder 3"/>
          <p:cNvSpPr>
            <a:spLocks noGrp="1"/>
          </p:cNvSpPr>
          <p:nvPr>
            <p:ph type="sldNum" sz="quarter" idx="5"/>
          </p:nvPr>
        </p:nvSpPr>
        <p:spPr/>
        <p:txBody>
          <a:bodyPr/>
          <a:lstStyle/>
          <a:p>
            <a:pPr>
              <a:defRPr/>
            </a:pPr>
            <a:fld id="{A5D93573-B589-49C0-8954-DEDE842625EF}" type="slidenum">
              <a:rPr lang="en-US" smtClean="0"/>
              <a:pPr>
                <a:defRPr/>
              </a:pPr>
              <a:t>49</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Figure 3.9b</a:t>
            </a:r>
          </a:p>
          <a:p>
            <a:r>
              <a:rPr lang="en-US"/>
              <a:t>Two suspend states allow all processes which are not actually running to be swapped.</a:t>
            </a:r>
          </a:p>
          <a:p>
            <a:endParaRPr lang="en-US"/>
          </a:p>
          <a:p>
            <a:pPr>
              <a:buFontTx/>
              <a:buChar char="•"/>
            </a:pPr>
            <a:r>
              <a:rPr lang="en-NZ"/>
              <a:t> </a:t>
            </a:r>
            <a:r>
              <a:rPr lang="en-NZ" b="1"/>
              <a:t>Ready: </a:t>
            </a:r>
            <a:r>
              <a:rPr lang="en-NZ"/>
              <a:t>The process is in main memory and available for execution.</a:t>
            </a:r>
          </a:p>
          <a:p>
            <a:r>
              <a:rPr lang="en-NZ"/>
              <a:t>• </a:t>
            </a:r>
            <a:r>
              <a:rPr lang="en-NZ" b="1"/>
              <a:t>Blocked:</a:t>
            </a:r>
            <a:r>
              <a:rPr lang="en-NZ"/>
              <a:t> The process is in main memory and awaiting an event.</a:t>
            </a:r>
          </a:p>
          <a:p>
            <a:r>
              <a:rPr lang="en-NZ"/>
              <a:t>• </a:t>
            </a:r>
            <a:r>
              <a:rPr lang="en-NZ" b="1"/>
              <a:t>Blocked/Suspend: </a:t>
            </a:r>
            <a:r>
              <a:rPr lang="en-NZ"/>
              <a:t>The process is in secondary memory and awaiting an event.</a:t>
            </a:r>
          </a:p>
          <a:p>
            <a:r>
              <a:rPr lang="en-NZ"/>
              <a:t>• </a:t>
            </a:r>
            <a:r>
              <a:rPr lang="en-NZ" b="1"/>
              <a:t>Ready/Suspend: </a:t>
            </a:r>
            <a:r>
              <a:rPr lang="en-NZ"/>
              <a:t>The process is in secondary memory but is available for execution as soon as it is loaded into main memory.</a:t>
            </a:r>
          </a:p>
          <a:p>
            <a:endParaRPr lang="en-NZ"/>
          </a:p>
        </p:txBody>
      </p:sp>
      <p:sp>
        <p:nvSpPr>
          <p:cNvPr id="4" name="Slide Number Placeholder 3"/>
          <p:cNvSpPr>
            <a:spLocks noGrp="1"/>
          </p:cNvSpPr>
          <p:nvPr>
            <p:ph type="sldNum" sz="quarter" idx="5"/>
          </p:nvPr>
        </p:nvSpPr>
        <p:spPr/>
        <p:txBody>
          <a:bodyPr/>
          <a:lstStyle/>
          <a:p>
            <a:pPr>
              <a:defRPr/>
            </a:pPr>
            <a:fld id="{F92CB496-E7B8-48F6-97C0-1BEF51B9AC26}" type="slidenum">
              <a:rPr lang="en-US" smtClean="0"/>
              <a:pPr>
                <a:defRPr/>
              </a:pPr>
              <a:t>50</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This figure reorganizes the state transition diagram to suggest the nesting of scheduling functions.</a:t>
            </a:r>
            <a:endParaRPr lang="en-US"/>
          </a:p>
        </p:txBody>
      </p:sp>
      <p:sp>
        <p:nvSpPr>
          <p:cNvPr id="4" name="Slide Number Placeholder 3"/>
          <p:cNvSpPr>
            <a:spLocks noGrp="1"/>
          </p:cNvSpPr>
          <p:nvPr>
            <p:ph type="sldNum" sz="quarter" idx="5"/>
          </p:nvPr>
        </p:nvSpPr>
        <p:spPr/>
        <p:txBody>
          <a:bodyPr/>
          <a:lstStyle/>
          <a:p>
            <a:pPr>
              <a:defRPr/>
            </a:pPr>
            <a:fld id="{5416DEC1-70A7-4A31-92B3-311E5656EE84}" type="slidenum">
              <a:rPr lang="en-US" smtClean="0"/>
              <a:pPr>
                <a:defRPr/>
              </a:pPr>
              <a:t>53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This figure shows that scheduling affects the performance of the system because it determines which processes will wait and which will progress.</a:t>
            </a:r>
          </a:p>
          <a:p>
            <a:endParaRPr lang="en-NZ"/>
          </a:p>
          <a:p>
            <a:r>
              <a:rPr lang="en-NZ"/>
              <a:t>The figure shows the queues involved in the state transitions of a process.</a:t>
            </a:r>
          </a:p>
          <a:p>
            <a:pPr lvl="1">
              <a:buFontTx/>
              <a:buChar char="•"/>
            </a:pPr>
            <a:r>
              <a:rPr lang="en-NZ"/>
              <a:t> For simplicity, new processes are shown going directly to the Ready state, whereas the earlier figures (9.1 and 9.2) show the option of either the Ready state or the Ready/Suspend state.</a:t>
            </a:r>
          </a:p>
          <a:p>
            <a:endParaRPr lang="en-NZ"/>
          </a:p>
          <a:p>
            <a:r>
              <a:rPr lang="en-NZ"/>
              <a:t>Fundamentally, scheduling is a matter of managing queues to minimize queuing delay and to optimize performance in a queuing environment.</a:t>
            </a:r>
            <a:endParaRPr lang="en-US"/>
          </a:p>
          <a:p>
            <a:endParaRPr lang="en-US"/>
          </a:p>
        </p:txBody>
      </p:sp>
      <p:sp>
        <p:nvSpPr>
          <p:cNvPr id="4" name="Slide Number Placeholder 3"/>
          <p:cNvSpPr>
            <a:spLocks noGrp="1"/>
          </p:cNvSpPr>
          <p:nvPr>
            <p:ph type="sldNum" sz="quarter" idx="5"/>
          </p:nvPr>
        </p:nvSpPr>
        <p:spPr/>
        <p:txBody>
          <a:bodyPr/>
          <a:lstStyle/>
          <a:p>
            <a:pPr>
              <a:defRPr/>
            </a:pPr>
            <a:fld id="{9364DD69-AABD-4A00-BFE0-6512DE372981}" type="slidenum">
              <a:rPr lang="en-US" smtClean="0"/>
              <a:pPr>
                <a:defRPr/>
              </a:pPr>
              <a:t>54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E6650BF8-0F4D-402D-AA41-9AFF29C796AD}" type="slidenum">
              <a:rPr lang="en-US" smtClean="0"/>
              <a:pPr>
                <a:defRPr/>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Memory management is a complex interrelationship between processor hardware and operating system software.</a:t>
            </a:r>
          </a:p>
          <a:p>
            <a:endParaRPr lang="en-NZ"/>
          </a:p>
          <a:p>
            <a:r>
              <a:rPr lang="en-NZ"/>
              <a:t>We focus first on the hardware aspect of virtual memory, looking at the use of paging, segmentation, and combined paging and segmentation.</a:t>
            </a:r>
          </a:p>
          <a:p>
            <a:endParaRPr lang="en-NZ"/>
          </a:p>
          <a:p>
            <a:r>
              <a:rPr lang="en-NZ"/>
              <a:t>Then we look at the issues involved in the design of a virtual memory facility in operating systems.</a:t>
            </a:r>
          </a:p>
          <a:p>
            <a:endParaRPr lang="en-US"/>
          </a:p>
        </p:txBody>
      </p:sp>
      <p:sp>
        <p:nvSpPr>
          <p:cNvPr id="4" name="Slide Number Placeholder 3"/>
          <p:cNvSpPr>
            <a:spLocks noGrp="1"/>
          </p:cNvSpPr>
          <p:nvPr>
            <p:ph type="sldNum" sz="quarter" idx="5"/>
          </p:nvPr>
        </p:nvSpPr>
        <p:spPr/>
        <p:txBody>
          <a:bodyPr/>
          <a:lstStyle/>
          <a:p>
            <a:pPr>
              <a:defRPr/>
            </a:pPr>
            <a:fld id="{48A10E5D-1D21-40AE-ADBA-FB67D677CD68}" type="slidenum">
              <a:rPr lang="en-US" smtClean="0"/>
              <a:pPr>
                <a:defRPr/>
              </a:pPr>
              <a:t>59</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The main objective of short-term scheduling is to allocate processor time in such a way as to optimize one or more aspects of system behavior.</a:t>
            </a:r>
          </a:p>
          <a:p>
            <a:endParaRPr lang="en-NZ"/>
          </a:p>
          <a:p>
            <a:r>
              <a:rPr lang="en-NZ"/>
              <a:t>Generally, a set of criteria is established against which various scheduling policies may be evaluated.</a:t>
            </a:r>
          </a:p>
          <a:p>
            <a:endParaRPr lang="en-NZ"/>
          </a:p>
        </p:txBody>
      </p:sp>
      <p:sp>
        <p:nvSpPr>
          <p:cNvPr id="4" name="Slide Number Placeholder 3"/>
          <p:cNvSpPr>
            <a:spLocks noGrp="1"/>
          </p:cNvSpPr>
          <p:nvPr>
            <p:ph type="sldNum" sz="quarter" idx="5"/>
          </p:nvPr>
        </p:nvSpPr>
        <p:spPr/>
        <p:txBody>
          <a:bodyPr/>
          <a:lstStyle/>
          <a:p>
            <a:pPr>
              <a:defRPr/>
            </a:pPr>
            <a:fld id="{8F75829E-2B5F-477A-8EB3-A5151A4A4511}" type="slidenum">
              <a:rPr lang="en-US" smtClean="0"/>
              <a:pPr>
                <a:defRPr/>
              </a:pPr>
              <a:t>60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This table summarizes key scheduling criteria.</a:t>
            </a:r>
          </a:p>
          <a:p>
            <a:endParaRPr lang="en-NZ"/>
          </a:p>
          <a:p>
            <a:r>
              <a:rPr lang="en-NZ"/>
              <a:t>These are interdependent, and it is impossible to optimize all of them simultaneously. </a:t>
            </a:r>
          </a:p>
          <a:p>
            <a:pPr lvl="1">
              <a:buFontTx/>
              <a:buChar char="•"/>
            </a:pPr>
            <a:r>
              <a:rPr lang="en-NZ"/>
              <a:t> Thus, the design of a scheduling policy involves compromising among competing requirements; </a:t>
            </a:r>
          </a:p>
          <a:p>
            <a:pPr lvl="1">
              <a:buFontTx/>
              <a:buChar char="•"/>
            </a:pPr>
            <a:r>
              <a:rPr lang="en-NZ"/>
              <a:t> The relative weights given the various requirements will depend on the nature and intended use of the system.</a:t>
            </a:r>
          </a:p>
          <a:p>
            <a:endParaRPr lang="en-NZ"/>
          </a:p>
          <a:p>
            <a:r>
              <a:rPr lang="en-NZ"/>
              <a:t>In most interactive operating systems, whether single user or time shared, adequate response time is the critical requirement. </a:t>
            </a:r>
            <a:endParaRPr lang="en-US"/>
          </a:p>
        </p:txBody>
      </p:sp>
      <p:sp>
        <p:nvSpPr>
          <p:cNvPr id="4" name="Slide Number Placeholder 3"/>
          <p:cNvSpPr>
            <a:spLocks noGrp="1"/>
          </p:cNvSpPr>
          <p:nvPr>
            <p:ph type="sldNum" sz="quarter" idx="5"/>
          </p:nvPr>
        </p:nvSpPr>
        <p:spPr/>
        <p:txBody>
          <a:bodyPr/>
          <a:lstStyle/>
          <a:p>
            <a:pPr>
              <a:defRPr/>
            </a:pPr>
            <a:fld id="{5012B079-D35C-415C-BC16-61AB1848E9A2}" type="slidenum">
              <a:rPr lang="en-US" smtClean="0"/>
              <a:pPr>
                <a:defRPr/>
              </a:pPr>
              <a:t>63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6C995873-557B-4D25-9BDA-7A983F7C0A08}" type="slidenum">
              <a:rPr lang="en-US" smtClean="0"/>
              <a:pPr>
                <a:defRPr/>
              </a:pPr>
              <a:t>65</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This table may be difficult to read depending on the display – refer to table 9.3 in textbook</a:t>
            </a:r>
          </a:p>
          <a:p>
            <a:r>
              <a:rPr lang="en-NZ" b="1" i="1"/>
              <a:t>Animation on-click enlarges the image</a:t>
            </a:r>
          </a:p>
          <a:p>
            <a:endParaRPr lang="en-NZ"/>
          </a:p>
        </p:txBody>
      </p:sp>
      <p:sp>
        <p:nvSpPr>
          <p:cNvPr id="4" name="Slide Number Placeholder 3"/>
          <p:cNvSpPr>
            <a:spLocks noGrp="1"/>
          </p:cNvSpPr>
          <p:nvPr>
            <p:ph type="sldNum" sz="quarter" idx="5"/>
          </p:nvPr>
        </p:nvSpPr>
        <p:spPr/>
        <p:txBody>
          <a:bodyPr/>
          <a:lstStyle/>
          <a:p>
            <a:pPr>
              <a:defRPr/>
            </a:pPr>
            <a:fld id="{801DFCC8-6C70-4143-B16B-BB559DDA1F48}" type="slidenum">
              <a:rPr lang="en-US" smtClean="0"/>
              <a:pPr>
                <a:defRPr/>
              </a:pPr>
              <a:t>66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We can think of these as batch jobs, with the service time being the total execution time required. </a:t>
            </a:r>
          </a:p>
          <a:p>
            <a:endParaRPr lang="en-NZ"/>
          </a:p>
          <a:p>
            <a:r>
              <a:rPr lang="en-NZ" b="1"/>
              <a:t>Movie button</a:t>
            </a:r>
            <a:r>
              <a:rPr lang="en-NZ"/>
              <a:t> links to animation of </a:t>
            </a:r>
            <a:r>
              <a:rPr lang="en-NZ" i="1"/>
              <a:t>Process Scheduling Algorithms </a:t>
            </a:r>
            <a:r>
              <a:rPr lang="en-NZ"/>
              <a:t>at http://gaia.ecs.csus.edu/%7ezhangd/oscal/pscheduling.html</a:t>
            </a:r>
          </a:p>
          <a:p>
            <a:endParaRPr lang="en-NZ"/>
          </a:p>
          <a:p>
            <a:endParaRPr lang="en-NZ"/>
          </a:p>
        </p:txBody>
      </p:sp>
      <p:sp>
        <p:nvSpPr>
          <p:cNvPr id="4" name="Slide Number Placeholder 3"/>
          <p:cNvSpPr>
            <a:spLocks noGrp="1"/>
          </p:cNvSpPr>
          <p:nvPr>
            <p:ph type="sldNum" sz="quarter" idx="5"/>
          </p:nvPr>
        </p:nvSpPr>
        <p:spPr/>
        <p:txBody>
          <a:bodyPr/>
          <a:lstStyle/>
          <a:p>
            <a:pPr>
              <a:defRPr/>
            </a:pPr>
            <a:fld id="{65FF9044-31B2-432F-939D-4FDF7D920B0C}" type="slidenum">
              <a:rPr lang="en-US" smtClean="0"/>
              <a:pPr>
                <a:defRPr/>
              </a:pPr>
              <a:t>69</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A clock interrupt is generated at periodic intervals.</a:t>
            </a:r>
          </a:p>
          <a:p>
            <a:pPr lvl="1">
              <a:buFontTx/>
              <a:buChar char="•"/>
            </a:pPr>
            <a:r>
              <a:rPr lang="en-NZ"/>
              <a:t> When the interrupt occurs, the currently running process is placed in the ready queue, and the next ready job is selected on a FCFS basis.</a:t>
            </a:r>
          </a:p>
        </p:txBody>
      </p:sp>
      <p:sp>
        <p:nvSpPr>
          <p:cNvPr id="4" name="Slide Number Placeholder 3"/>
          <p:cNvSpPr>
            <a:spLocks noGrp="1"/>
          </p:cNvSpPr>
          <p:nvPr>
            <p:ph type="sldNum" sz="quarter" idx="5"/>
          </p:nvPr>
        </p:nvSpPr>
        <p:spPr/>
        <p:txBody>
          <a:bodyPr/>
          <a:lstStyle/>
          <a:p>
            <a:pPr>
              <a:defRPr/>
            </a:pPr>
            <a:fld id="{2F908646-10A0-4F91-88CC-A88738A67445}" type="slidenum">
              <a:rPr lang="en-US" smtClean="0"/>
              <a:pPr>
                <a:defRPr/>
              </a:pPr>
              <a:t>75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A non-</a:t>
            </a:r>
            <a:r>
              <a:rPr lang="en-NZ" dirty="0" err="1"/>
              <a:t>preemptive</a:t>
            </a:r>
            <a:r>
              <a:rPr lang="en-NZ" dirty="0"/>
              <a:t> policy in which the process with the shortest expected processing time is selected next.</a:t>
            </a:r>
          </a:p>
          <a:p>
            <a:pPr lvl="1">
              <a:buFontTx/>
              <a:buChar char="•"/>
            </a:pPr>
            <a:r>
              <a:rPr lang="en-NZ" dirty="0"/>
              <a:t> Thus a short process will jump to the head of the queue past longer jobs.</a:t>
            </a:r>
          </a:p>
          <a:p>
            <a:endParaRPr lang="en-NZ" dirty="0"/>
          </a:p>
        </p:txBody>
      </p:sp>
      <p:sp>
        <p:nvSpPr>
          <p:cNvPr id="4" name="Slide Number Placeholder 3"/>
          <p:cNvSpPr>
            <a:spLocks noGrp="1"/>
          </p:cNvSpPr>
          <p:nvPr>
            <p:ph type="sldNum" sz="quarter" idx="5"/>
          </p:nvPr>
        </p:nvSpPr>
        <p:spPr/>
        <p:txBody>
          <a:bodyPr/>
          <a:lstStyle/>
          <a:p>
            <a:pPr>
              <a:defRPr/>
            </a:pPr>
            <a:fld id="{3E91E15C-8ABF-4F7C-A996-58B678D2AE3A}" type="slidenum">
              <a:rPr lang="en-US" smtClean="0"/>
              <a:pPr>
                <a:defRPr/>
              </a:pPr>
              <a:t>77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dirty="0"/>
              <a:t>A pre-emptive version of SPN. </a:t>
            </a:r>
          </a:p>
          <a:p>
            <a:endParaRPr lang="en-NZ" dirty="0"/>
          </a:p>
          <a:p>
            <a:r>
              <a:rPr lang="en-NZ" dirty="0"/>
              <a:t>In this case, the scheduler always chooses the process that has the shortest expected remaining processing time.</a:t>
            </a:r>
          </a:p>
          <a:p>
            <a:r>
              <a:rPr lang="en-NZ" dirty="0"/>
              <a:t> </a:t>
            </a:r>
          </a:p>
          <a:p>
            <a:r>
              <a:rPr lang="en-NZ" dirty="0"/>
              <a:t>SRT does not have the bias in </a:t>
            </a:r>
            <a:r>
              <a:rPr lang="en-NZ" dirty="0" err="1"/>
              <a:t>favor</a:t>
            </a:r>
            <a:r>
              <a:rPr lang="en-NZ" dirty="0"/>
              <a:t> of long processes found in FCFS. </a:t>
            </a:r>
          </a:p>
          <a:p>
            <a:pPr lvl="1">
              <a:buFontTx/>
              <a:buChar char="•"/>
            </a:pPr>
            <a:r>
              <a:rPr lang="en-NZ" dirty="0"/>
              <a:t> Unlike round robin, no additional interrupts are generated, reducing overhead. </a:t>
            </a:r>
          </a:p>
          <a:p>
            <a:pPr lvl="1">
              <a:buFontTx/>
              <a:buChar char="•"/>
            </a:pPr>
            <a:r>
              <a:rPr lang="en-NZ" dirty="0"/>
              <a:t> On the other hand, elapsed service times must be recorded, contributing to overhead. </a:t>
            </a:r>
          </a:p>
          <a:p>
            <a:endParaRPr lang="en-NZ" dirty="0"/>
          </a:p>
          <a:p>
            <a:r>
              <a:rPr lang="en-NZ" dirty="0"/>
              <a:t>SRT should also give superior turnaround time performance to SPN, because a short job is given immediate preference to a running longer job.</a:t>
            </a:r>
          </a:p>
          <a:p>
            <a:endParaRPr lang="en-NZ" dirty="0"/>
          </a:p>
        </p:txBody>
      </p:sp>
      <p:sp>
        <p:nvSpPr>
          <p:cNvPr id="4" name="Slide Number Placeholder 3"/>
          <p:cNvSpPr>
            <a:spLocks noGrp="1"/>
          </p:cNvSpPr>
          <p:nvPr>
            <p:ph type="sldNum" sz="quarter" idx="5"/>
          </p:nvPr>
        </p:nvSpPr>
        <p:spPr/>
        <p:txBody>
          <a:bodyPr/>
          <a:lstStyle/>
          <a:p>
            <a:pPr>
              <a:defRPr/>
            </a:pPr>
            <a:fld id="{8CF74279-5736-43A9-8247-F6787F91F9A7}" type="slidenum">
              <a:rPr lang="en-US" smtClean="0"/>
              <a:pPr>
                <a:defRPr/>
              </a:pPr>
              <a:t>80</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A smaller denominator yields a larger ratio so that shorter jobs are favored, but aging without service increases the ratio so that a longer process will eventually get past competing shorter jobs.</a:t>
            </a:r>
          </a:p>
          <a:p>
            <a:endParaRPr lang="en-NZ"/>
          </a:p>
          <a:p>
            <a:r>
              <a:rPr lang="en-NZ"/>
              <a:t>As with SRT and SPN, the expected service time must be estimated to use highest response ratio next (HRRN).</a:t>
            </a:r>
            <a:endParaRPr lang="en-US"/>
          </a:p>
        </p:txBody>
      </p:sp>
      <p:sp>
        <p:nvSpPr>
          <p:cNvPr id="4" name="Slide Number Placeholder 3"/>
          <p:cNvSpPr>
            <a:spLocks noGrp="1"/>
          </p:cNvSpPr>
          <p:nvPr>
            <p:ph type="sldNum" sz="quarter" idx="5"/>
          </p:nvPr>
        </p:nvSpPr>
        <p:spPr/>
        <p:txBody>
          <a:bodyPr/>
          <a:lstStyle/>
          <a:p>
            <a:pPr>
              <a:defRPr/>
            </a:pPr>
            <a:fld id="{BBB8DEDC-860A-4EDB-A4B5-EA6685E7F1F7}" type="slidenum">
              <a:rPr lang="en-US" smtClean="0"/>
              <a:pPr>
                <a:defRPr/>
              </a:pPr>
              <a:t>82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8952DDD3-6431-4B3F-9900-54D16D458BB1}" type="slidenum">
              <a:rPr lang="en-US" smtClean="0"/>
              <a:pPr>
                <a:defRPr/>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Note: In this chapter, reference is occasionally made to virtual memory. Much of the time, we can ignore this concept in dealing with processes, but at certain</a:t>
            </a:r>
          </a:p>
          <a:p>
            <a:r>
              <a:rPr lang="en-NZ"/>
              <a:t>points in the discussion, virtual memory considerations are pertinent. Virtual memory is not discussed in detail until Chapter 8.</a:t>
            </a:r>
          </a:p>
          <a:p>
            <a:endParaRPr lang="en-NZ"/>
          </a:p>
          <a:p>
            <a:r>
              <a:rPr lang="en-NZ"/>
              <a:t>Refer students to a brief overview which is provided in Chapter 2.</a:t>
            </a:r>
          </a:p>
        </p:txBody>
      </p:sp>
      <p:sp>
        <p:nvSpPr>
          <p:cNvPr id="4" name="Slide Number Placeholder 3"/>
          <p:cNvSpPr>
            <a:spLocks noGrp="1"/>
          </p:cNvSpPr>
          <p:nvPr>
            <p:ph type="sldNum" sz="quarter" idx="5"/>
          </p:nvPr>
        </p:nvSpPr>
        <p:spPr/>
        <p:txBody>
          <a:bodyPr/>
          <a:lstStyle/>
          <a:p>
            <a:pPr>
              <a:defRPr/>
            </a:pPr>
            <a:fld id="{AD2618F8-D268-4533-AC7B-88014DB2DB1A}" type="slidenum">
              <a:rPr lang="en-US" smtClean="0"/>
              <a:pPr>
                <a:defRPr/>
              </a:pPr>
              <a:t>8</a:t>
            </a:fld>
            <a:endParaRPr lang="en-US" dirty="0"/>
          </a:p>
        </p:txBody>
      </p:sp>
    </p:spTree>
    <p:extLst>
      <p:ext uri="{BB962C8B-B14F-4D97-AF65-F5344CB8AC3E}">
        <p14:creationId xmlns:p14="http://schemas.microsoft.com/office/powerpoint/2010/main" val="3452041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Emphasize that you are introducing a </a:t>
            </a:r>
            <a:r>
              <a:rPr lang="en-US" b="1" i="1" dirty="0"/>
              <a:t>Simple </a:t>
            </a:r>
            <a:r>
              <a:rPr lang="en-US" dirty="0"/>
              <a:t>model and that this will be expanded.</a:t>
            </a:r>
          </a:p>
          <a:p>
            <a:endParaRPr lang="en-US" dirty="0"/>
          </a:p>
          <a:p>
            <a:r>
              <a:rPr lang="en-NZ" dirty="0"/>
              <a:t>The operating system’s principal responsibility is controlling the execution of processes;</a:t>
            </a:r>
          </a:p>
          <a:p>
            <a:pPr lvl="1"/>
            <a:r>
              <a:rPr lang="en-NZ" dirty="0"/>
              <a:t>this includes determining the interleaving pattern for execution and allocating resources to processes. </a:t>
            </a:r>
          </a:p>
          <a:p>
            <a:pPr lvl="1"/>
            <a:endParaRPr lang="en-NZ" dirty="0"/>
          </a:p>
          <a:p>
            <a:r>
              <a:rPr lang="en-NZ" dirty="0"/>
              <a:t>The first step in designing an OS to control processes is to describe the behaviour that we would like the processes to exhibit. In the most simple model, a process is either running, or it is not.</a:t>
            </a:r>
          </a:p>
        </p:txBody>
      </p:sp>
      <p:sp>
        <p:nvSpPr>
          <p:cNvPr id="4" name="Slide Number Placeholder 3"/>
          <p:cNvSpPr>
            <a:spLocks noGrp="1"/>
          </p:cNvSpPr>
          <p:nvPr>
            <p:ph type="sldNum" sz="quarter" idx="5"/>
          </p:nvPr>
        </p:nvSpPr>
        <p:spPr/>
        <p:txBody>
          <a:bodyPr/>
          <a:lstStyle/>
          <a:p>
            <a:pPr>
              <a:defRPr/>
            </a:pPr>
            <a:fld id="{C54F8539-BF8E-4D95-81BE-F076B4C5CF07}" type="slidenum">
              <a:rPr lang="en-US" smtClean="0"/>
              <a:pPr>
                <a:defRPr/>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i="1"/>
              <a:t>Animated slide </a:t>
            </a:r>
            <a:r>
              <a:rPr lang="en-US"/>
              <a:t>The animation only shows one process moving.</a:t>
            </a:r>
            <a:endParaRPr lang="en-US" b="1" i="1"/>
          </a:p>
          <a:p>
            <a:endParaRPr lang="en-US" b="1" i="1"/>
          </a:p>
          <a:p>
            <a:r>
              <a:rPr lang="en-US"/>
              <a:t>There needs to be some structure so that the OS can keep track of the processes. This could be a simple queue which is managed by the dispatcher routine of the OS.</a:t>
            </a:r>
          </a:p>
          <a:p>
            <a:endParaRPr lang="en-US"/>
          </a:p>
        </p:txBody>
      </p:sp>
      <p:sp>
        <p:nvSpPr>
          <p:cNvPr id="4" name="Slide Number Placeholder 3"/>
          <p:cNvSpPr>
            <a:spLocks noGrp="1"/>
          </p:cNvSpPr>
          <p:nvPr>
            <p:ph type="sldNum" sz="quarter" idx="5"/>
          </p:nvPr>
        </p:nvSpPr>
        <p:spPr/>
        <p:txBody>
          <a:bodyPr/>
          <a:lstStyle/>
          <a:p>
            <a:pPr>
              <a:defRPr/>
            </a:pPr>
            <a:fld id="{D720B930-F99D-493A-87DE-C74DEDB71DE2}" type="slidenum">
              <a:rPr lang="en-US" smtClean="0"/>
              <a:pPr>
                <a:defRPr/>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r>
              <a:rPr lang="en-NZ"/>
              <a:t>Typically, the “related” processes need to communicate and cooperate with each other. Achieving this cooperation is a difficult task for the programmer; discussed further in Chapter 5.</a:t>
            </a:r>
          </a:p>
        </p:txBody>
      </p:sp>
      <p:sp>
        <p:nvSpPr>
          <p:cNvPr id="4" name="Slide Number Placeholder 3"/>
          <p:cNvSpPr>
            <a:spLocks noGrp="1"/>
          </p:cNvSpPr>
          <p:nvPr>
            <p:ph type="sldNum" sz="quarter" idx="5"/>
          </p:nvPr>
        </p:nvSpPr>
        <p:spPr/>
        <p:txBody>
          <a:bodyPr/>
          <a:lstStyle/>
          <a:p>
            <a:pPr>
              <a:defRPr/>
            </a:pPr>
            <a:fld id="{685C4AE1-49F4-42E5-94DC-371F930DB96F}" type="slidenum">
              <a:rPr lang="en-US" smtClean="0"/>
              <a:pPr>
                <a:defRPr/>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r>
              <a:rPr lang="en-NZ" dirty="0"/>
              <a:t>If all processes were always ready to execute, then the simple FIFO queuing model would suffice.</a:t>
            </a:r>
          </a:p>
          <a:p>
            <a:pPr>
              <a:defRPr/>
            </a:pPr>
            <a:endParaRPr lang="en-NZ" dirty="0"/>
          </a:p>
          <a:p>
            <a:pPr>
              <a:defRPr/>
            </a:pPr>
            <a:r>
              <a:rPr lang="en-NZ" dirty="0"/>
              <a:t>However, even with simple examples, this implementation is inadequate:</a:t>
            </a:r>
          </a:p>
          <a:p>
            <a:pPr lvl="1">
              <a:buFont typeface="Arial" pitchFamily="34" charset="0"/>
              <a:buChar char="•"/>
              <a:defRPr/>
            </a:pPr>
            <a:r>
              <a:rPr lang="en-NZ" dirty="0"/>
              <a:t> some processes in the Not Running state are ready to execute,</a:t>
            </a:r>
          </a:p>
          <a:p>
            <a:pPr lvl="1">
              <a:buFont typeface="Arial" pitchFamily="34" charset="0"/>
              <a:buChar char="•"/>
              <a:defRPr/>
            </a:pPr>
            <a:r>
              <a:rPr lang="en-NZ" dirty="0"/>
              <a:t> while others are blocked, waiting for an I/O operation to complete.</a:t>
            </a:r>
          </a:p>
          <a:p>
            <a:pPr lvl="1">
              <a:buFont typeface="Arial" pitchFamily="34" charset="0"/>
              <a:buNone/>
              <a:defRPr/>
            </a:pPr>
            <a:endParaRPr lang="en-NZ" dirty="0"/>
          </a:p>
          <a:p>
            <a:pPr>
              <a:defRPr/>
            </a:pPr>
            <a:r>
              <a:rPr lang="en-NZ" dirty="0"/>
              <a:t>In a two state model, the dispatcher would have to scan the list looking for the process that is not blocked and that has been in the queue the longest.</a:t>
            </a:r>
          </a:p>
          <a:p>
            <a:pPr>
              <a:defRPr/>
            </a:pPr>
            <a:endParaRPr lang="en-NZ" dirty="0"/>
          </a:p>
          <a:p>
            <a:pPr>
              <a:defRPr/>
            </a:pPr>
            <a:r>
              <a:rPr lang="en-NZ" dirty="0"/>
              <a:t>But we could split the </a:t>
            </a:r>
            <a:r>
              <a:rPr lang="en-NZ" b="1" i="1" dirty="0"/>
              <a:t>Not Running </a:t>
            </a:r>
            <a:r>
              <a:rPr lang="en-NZ" dirty="0"/>
              <a:t>state into two states: </a:t>
            </a:r>
          </a:p>
          <a:p>
            <a:pPr lvl="1">
              <a:buFont typeface="Arial" pitchFamily="34" charset="0"/>
              <a:buChar char="•"/>
              <a:defRPr/>
            </a:pPr>
            <a:r>
              <a:rPr lang="en-NZ" dirty="0"/>
              <a:t> Ready and </a:t>
            </a:r>
          </a:p>
          <a:p>
            <a:pPr lvl="1">
              <a:buFont typeface="Arial" pitchFamily="34" charset="0"/>
              <a:buChar char="•"/>
              <a:defRPr/>
            </a:pPr>
            <a:r>
              <a:rPr lang="en-NZ" dirty="0"/>
              <a:t> Blocked. </a:t>
            </a:r>
          </a:p>
          <a:p>
            <a:pPr lvl="1">
              <a:buFont typeface="Arial" pitchFamily="34" charset="0"/>
              <a:buChar char="•"/>
              <a:defRPr/>
            </a:pPr>
            <a:endParaRPr lang="en-NZ" dirty="0"/>
          </a:p>
          <a:p>
            <a:pPr>
              <a:buFont typeface="Arial" pitchFamily="34" charset="0"/>
              <a:buNone/>
              <a:defRPr/>
            </a:pPr>
            <a:r>
              <a:rPr lang="en-NZ" dirty="0"/>
              <a:t>For good measure, we have added two additional states that will prove useful (new and exit)</a:t>
            </a:r>
          </a:p>
          <a:p>
            <a:pPr>
              <a:buFont typeface="Arial" pitchFamily="34" charset="0"/>
              <a:buNone/>
              <a:defRPr/>
            </a:pPr>
            <a:endParaRPr lang="en-NZ" dirty="0"/>
          </a:p>
          <a:p>
            <a:pPr>
              <a:buFont typeface="Arial" pitchFamily="34" charset="0"/>
              <a:buNone/>
              <a:defRPr/>
            </a:pPr>
            <a:r>
              <a:rPr lang="en-NZ" b="1" i="1" dirty="0"/>
              <a:t>Suggestion:</a:t>
            </a:r>
            <a:r>
              <a:rPr lang="en-NZ" dirty="0"/>
              <a:t> </a:t>
            </a:r>
          </a:p>
          <a:p>
            <a:pPr lvl="1">
              <a:buFont typeface="Arial" pitchFamily="34" charset="0"/>
              <a:buChar char="•"/>
              <a:defRPr/>
            </a:pPr>
            <a:r>
              <a:rPr lang="en-NZ" dirty="0"/>
              <a:t> Mention that “Wait” and “Blocked” have the same meaning here.</a:t>
            </a:r>
          </a:p>
          <a:p>
            <a:pPr lvl="1">
              <a:buFont typeface="Arial" pitchFamily="34" charset="0"/>
              <a:buChar char="•"/>
              <a:defRPr/>
            </a:pPr>
            <a:r>
              <a:rPr lang="en-NZ" dirty="0"/>
              <a:t> Talk through the state transitions.</a:t>
            </a:r>
            <a:endParaRPr lang="en-US" b="1" i="1" dirty="0"/>
          </a:p>
        </p:txBody>
      </p:sp>
      <p:sp>
        <p:nvSpPr>
          <p:cNvPr id="4" name="Slide Number Placeholder 3"/>
          <p:cNvSpPr>
            <a:spLocks noGrp="1"/>
          </p:cNvSpPr>
          <p:nvPr>
            <p:ph type="sldNum" sz="quarter" idx="5"/>
          </p:nvPr>
        </p:nvSpPr>
        <p:spPr/>
        <p:txBody>
          <a:bodyPr/>
          <a:lstStyle/>
          <a:p>
            <a:pPr>
              <a:defRPr/>
            </a:pPr>
            <a:fld id="{AD458067-EC4A-4577-95E5-8956BC1C053D}" type="slidenum">
              <a:rPr lang="en-US" smtClean="0"/>
              <a:pPr>
                <a:defRPr/>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4000">
                <a:solidFill>
                  <a:schemeClr val="accent1"/>
                </a:solidFill>
                <a:latin typeface="Algerian" panose="04020705040A02060702" pitchFamily="82" charset="0"/>
              </a:defRPr>
            </a:lvl1pPr>
          </a:lstStyle>
          <a:p>
            <a:r>
              <a:rPr lang="en-US" dirty="0"/>
              <a:t>Click to edit Master title style</a:t>
            </a:r>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DCDC78-6E36-4D2D-84C0-2CE99EEE2D06}"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5686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77E199-3344-49A5-9735-628EDEDFC058}"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89638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77E199-3344-49A5-9735-628EDEDFC058}"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752666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77E199-3344-49A5-9735-628EDEDFC058}"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5528283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77E199-3344-49A5-9735-628EDEDFC058}"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5695284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77E199-3344-49A5-9735-628EDEDFC058}"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4366449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EE0A47-B072-44F9-B2EC-A1561457A48A}"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66356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AF850-B864-4212-AA3B-D27FBCB5DCCB}"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8614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D99695E-8FD9-4D8E-96B0-78AA00CD9323}" type="datetimeFigureOut">
              <a:rPr lang="en-US" smtClean="0"/>
              <a:pPr>
                <a:defRPr/>
              </a:pPr>
              <a:t>9/4/2025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511079E-7B82-42A3-B175-272794B68EE8}" type="slidenum">
              <a:rPr lang="en-US" altLang="en-US" smtClean="0"/>
              <a:pPr/>
              <a:t>‹#›</a:t>
            </a:fld>
            <a:endParaRPr lang="en-US" altLang="en-US"/>
          </a:p>
        </p:txBody>
      </p:sp>
    </p:spTree>
    <p:extLst>
      <p:ext uri="{BB962C8B-B14F-4D97-AF65-F5344CB8AC3E}">
        <p14:creationId xmlns:p14="http://schemas.microsoft.com/office/powerpoint/2010/main" val="81348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10400" cy="1320800"/>
          </a:xfrm>
        </p:spPr>
        <p:txBody>
          <a:bodyPr/>
          <a:lstStyle>
            <a:lvl1pPr>
              <a:defRPr>
                <a:latin typeface="Algerian" panose="04020705040A02060702" pitchFamily="82" charset="0"/>
              </a:defRPr>
            </a:lvl1pPr>
          </a:lstStyle>
          <a:p>
            <a:r>
              <a:rPr lang="en-US"/>
              <a:t>Click to edit Master title style</a:t>
            </a:r>
            <a:endParaRPr lang="en-US" dirty="0"/>
          </a:p>
        </p:txBody>
      </p:sp>
      <p:sp>
        <p:nvSpPr>
          <p:cNvPr id="3" name="Content Placeholder 2"/>
          <p:cNvSpPr>
            <a:spLocks noGrp="1"/>
          </p:cNvSpPr>
          <p:nvPr>
            <p:ph idx="1"/>
          </p:nvPr>
        </p:nvSpPr>
        <p:spPr>
          <a:xfrm>
            <a:off x="96962" y="1320800"/>
            <a:ext cx="8894638" cy="5384800"/>
          </a:xfrm>
        </p:spPr>
        <p:txBody>
          <a:bodyPr>
            <a:normAutofit/>
          </a:bodyPr>
          <a:lstStyle>
            <a:lvl1pPr>
              <a:defRPr sz="2300"/>
            </a:lvl1pPr>
            <a:lvl2pPr>
              <a:defRPr sz="2300"/>
            </a:lvl2pPr>
            <a:lvl3pPr>
              <a:defRPr sz="2300"/>
            </a:lvl3pPr>
            <a:lvl4pPr>
              <a:defRPr sz="2300"/>
            </a:lvl4pPr>
            <a:lvl5pPr>
              <a:defRPr sz="2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257706-9C11-4977-ABD8-F4EFB327227C}"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6142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0F8087-169D-40CB-BA40-966A7FB03101}" type="datetime1">
              <a:rPr lang="en-US" smtClean="0"/>
              <a:pPr/>
              <a:t>9/4/2025</a:t>
            </a:fld>
            <a:endParaRPr lang="en-US" dirty="0"/>
          </a:p>
        </p:txBody>
      </p:sp>
      <p:sp>
        <p:nvSpPr>
          <p:cNvPr id="5" name="Footer Placeholder 4"/>
          <p:cNvSpPr>
            <a:spLocks noGrp="1"/>
          </p:cNvSpPr>
          <p:nvPr>
            <p:ph type="ftr" sz="quarter" idx="11"/>
          </p:nvPr>
        </p:nvSpPr>
        <p:spPr/>
        <p:txBody>
          <a:bodyPr/>
          <a:lstStyle/>
          <a:p>
            <a:r>
              <a:rPr lang="en-US"/>
              <a:t>Shri Sunshine Education instirute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139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FFF1E7-77FB-422A-B41B-88386939D291}" type="datetime1">
              <a:rPr lang="en-US" smtClean="0"/>
              <a:pPr/>
              <a:t>9/4/2025</a:t>
            </a:fld>
            <a:endParaRPr lang="en-US" dirty="0"/>
          </a:p>
        </p:txBody>
      </p:sp>
      <p:sp>
        <p:nvSpPr>
          <p:cNvPr id="6" name="Footer Placeholder 5"/>
          <p:cNvSpPr>
            <a:spLocks noGrp="1"/>
          </p:cNvSpPr>
          <p:nvPr>
            <p:ph type="ftr" sz="quarter" idx="11"/>
          </p:nvPr>
        </p:nvSpPr>
        <p:spPr/>
        <p:txBody>
          <a:bodyPr/>
          <a:lstStyle/>
          <a:p>
            <a:r>
              <a:rPr lang="en-US"/>
              <a:t>Shri Sunshine Education instirute</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2075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09B4A1-7392-4F3F-AFE9-BC25199131D8}" type="datetime1">
              <a:rPr lang="en-US" smtClean="0"/>
              <a:pPr/>
              <a:t>9/4/2025</a:t>
            </a:fld>
            <a:endParaRPr lang="en-US" dirty="0"/>
          </a:p>
        </p:txBody>
      </p:sp>
      <p:sp>
        <p:nvSpPr>
          <p:cNvPr id="8" name="Footer Placeholder 7"/>
          <p:cNvSpPr>
            <a:spLocks noGrp="1"/>
          </p:cNvSpPr>
          <p:nvPr>
            <p:ph type="ftr" sz="quarter" idx="11"/>
          </p:nvPr>
        </p:nvSpPr>
        <p:spPr/>
        <p:txBody>
          <a:bodyPr/>
          <a:lstStyle/>
          <a:p>
            <a:r>
              <a:rPr lang="en-US"/>
              <a:t>Shri Sunshine Education instirute</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41553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F70D13-AAF9-4341-B741-99C3ADE0DC1E}" type="datetime1">
              <a:rPr lang="en-US" smtClean="0"/>
              <a:pPr/>
              <a:t>9/4/2025</a:t>
            </a:fld>
            <a:endParaRPr lang="en-US" dirty="0"/>
          </a:p>
        </p:txBody>
      </p:sp>
      <p:sp>
        <p:nvSpPr>
          <p:cNvPr id="4" name="Footer Placeholder 3"/>
          <p:cNvSpPr>
            <a:spLocks noGrp="1"/>
          </p:cNvSpPr>
          <p:nvPr>
            <p:ph type="ftr" sz="quarter" idx="11"/>
          </p:nvPr>
        </p:nvSpPr>
        <p:spPr/>
        <p:txBody>
          <a:bodyPr/>
          <a:lstStyle/>
          <a:p>
            <a:r>
              <a:rPr lang="en-US"/>
              <a:t>Shri Sunshine Education instirute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672530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7D9B8-98DE-4A4D-A7A4-36E5772D43FD}" type="datetime1">
              <a:rPr lang="en-US" smtClean="0"/>
              <a:pPr/>
              <a:t>9/4/2025</a:t>
            </a:fld>
            <a:endParaRPr lang="en-US" dirty="0"/>
          </a:p>
        </p:txBody>
      </p:sp>
      <p:sp>
        <p:nvSpPr>
          <p:cNvPr id="3" name="Footer Placeholder 2"/>
          <p:cNvSpPr>
            <a:spLocks noGrp="1"/>
          </p:cNvSpPr>
          <p:nvPr>
            <p:ph type="ftr" sz="quarter" idx="11"/>
          </p:nvPr>
        </p:nvSpPr>
        <p:spPr/>
        <p:txBody>
          <a:bodyPr/>
          <a:lstStyle/>
          <a:p>
            <a:r>
              <a:rPr lang="en-US"/>
              <a:t>Shri Sunshine Education instirute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4479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B100F4D-B920-41D4-8B89-02F2DBDCB7D7}" type="datetime1">
              <a:rPr lang="en-US" smtClean="0"/>
              <a:pPr/>
              <a:t>9/4/2025</a:t>
            </a:fld>
            <a:endParaRPr lang="en-US" dirty="0"/>
          </a:p>
        </p:txBody>
      </p:sp>
      <p:sp>
        <p:nvSpPr>
          <p:cNvPr id="6" name="Footer Placeholder 5"/>
          <p:cNvSpPr>
            <a:spLocks noGrp="1"/>
          </p:cNvSpPr>
          <p:nvPr>
            <p:ph type="ftr" sz="quarter" idx="11"/>
          </p:nvPr>
        </p:nvSpPr>
        <p:spPr/>
        <p:txBody>
          <a:bodyPr/>
          <a:lstStyle/>
          <a:p>
            <a:r>
              <a:rPr lang="en-US"/>
              <a:t>Shri Sunshine Education instirute</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8572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E65D64-F1EA-406C-A106-AF1C9F12286E}" type="datetime1">
              <a:rPr lang="en-US" smtClean="0"/>
              <a:pPr/>
              <a:t>9/4/2025</a:t>
            </a:fld>
            <a:endParaRPr lang="en-US" dirty="0"/>
          </a:p>
        </p:txBody>
      </p:sp>
      <p:sp>
        <p:nvSpPr>
          <p:cNvPr id="6" name="Footer Placeholder 5"/>
          <p:cNvSpPr>
            <a:spLocks noGrp="1"/>
          </p:cNvSpPr>
          <p:nvPr>
            <p:ph type="ftr" sz="quarter" idx="11"/>
          </p:nvPr>
        </p:nvSpPr>
        <p:spPr/>
        <p:txBody>
          <a:bodyPr/>
          <a:lstStyle/>
          <a:p>
            <a:r>
              <a:rPr lang="en-US"/>
              <a:t>Shri Sunshine Education instirute</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5680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782" y="23152"/>
            <a:ext cx="6946531"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4392" y="1484378"/>
            <a:ext cx="8983407" cy="52212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E77E199-3344-49A5-9735-628EDEDFC058}" type="datetime1">
              <a:rPr lang="en-US" smtClean="0"/>
              <a:pPr/>
              <a:t>9/4/2025</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Shri Sunshine Education instirute</a:t>
            </a:r>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14276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3600" kern="1200">
          <a:solidFill>
            <a:schemeClr val="accent1"/>
          </a:solidFill>
          <a:latin typeface="Algerian" panose="04020705040A02060702" pitchFamily="8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3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3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3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23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3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53887"/>
            <a:ext cx="9144000" cy="2554545"/>
          </a:xfrm>
          <a:prstGeom prst="rect">
            <a:avLst/>
          </a:prstGeom>
        </p:spPr>
        <p:style>
          <a:lnRef idx="3">
            <a:schemeClr val="lt1"/>
          </a:lnRef>
          <a:fillRef idx="1">
            <a:schemeClr val="accent1"/>
          </a:fillRef>
          <a:effectRef idx="1">
            <a:schemeClr val="accent1"/>
          </a:effectRef>
          <a:fontRef idx="minor">
            <a:schemeClr val="lt1"/>
          </a:fontRef>
        </p:style>
        <p:txBody>
          <a:bodyPr wrap="square" anchor="ctr">
            <a:spAutoFit/>
          </a:bodyPr>
          <a:lstStyle/>
          <a:p>
            <a:pPr algn="ctr"/>
            <a:endParaRPr lang="en-US" sz="3200" b="1" dirty="0">
              <a:latin typeface="Algerian" panose="04020705040A02060702" pitchFamily="82" charset="0"/>
            </a:endParaRPr>
          </a:p>
          <a:p>
            <a:pPr algn="ctr"/>
            <a:r>
              <a:rPr lang="en-US" sz="3200" b="1" dirty="0">
                <a:latin typeface="Algerian" panose="04020705040A02060702" pitchFamily="82" charset="0"/>
              </a:rPr>
              <a:t>Unit-1 PART-2</a:t>
            </a:r>
            <a:br>
              <a:rPr lang="en-US" sz="3200" b="1" dirty="0">
                <a:latin typeface="Algerian" panose="04020705040A02060702" pitchFamily="82" charset="0"/>
              </a:rPr>
            </a:br>
            <a:r>
              <a:rPr lang="en-US" sz="3200" b="1" dirty="0">
                <a:latin typeface="Algerian" panose="04020705040A02060702" pitchFamily="82" charset="0"/>
              </a:rPr>
              <a:t>Process AND THREADS</a:t>
            </a:r>
          </a:p>
          <a:p>
            <a:pPr algn="ctr"/>
            <a:endParaRPr lang="en-US" sz="3200" b="1" dirty="0">
              <a:solidFill>
                <a:schemeClr val="bg1">
                  <a:lumMod val="95000"/>
                </a:schemeClr>
              </a:solidFill>
              <a:latin typeface="Algerian" panose="04020705040A02060702" pitchFamily="82" charset="0"/>
            </a:endParaRPr>
          </a:p>
          <a:p>
            <a:pPr algn="ctr"/>
            <a:endParaRPr lang="en-US" sz="3200" b="1" dirty="0">
              <a:solidFill>
                <a:schemeClr val="bg1">
                  <a:lumMod val="95000"/>
                </a:schemeClr>
              </a:solidFill>
              <a:latin typeface="Algerian" panose="04020705040A02060702" pitchFamily="82"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1</a:t>
            </a:fld>
            <a:endParaRPr lang="en-US" dirty="0"/>
          </a:p>
        </p:txBody>
      </p:sp>
      <p:pic>
        <p:nvPicPr>
          <p:cNvPr id="1026" name="Picture 2" descr="E:\gp image\figure_juggling_balls_md_wm.gif"/>
          <p:cNvPicPr>
            <a:picLocks noChangeAspect="1" noChangeArrowheads="1" noCrop="1"/>
          </p:cNvPicPr>
          <p:nvPr/>
        </p:nvPicPr>
        <p:blipFill>
          <a:blip r:embed="rId3"/>
          <a:srcRect/>
          <a:stretch>
            <a:fillRect/>
          </a:stretch>
        </p:blipFill>
        <p:spPr bwMode="auto">
          <a:xfrm>
            <a:off x="2514600" y="3286770"/>
            <a:ext cx="2438400" cy="311971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625" accel="50000" decel="50000" autoRev="1" fill="hold">
                                          <p:stCondLst>
                                            <p:cond delay="0"/>
                                          </p:stCondLst>
                                        </p:cTn>
                                        <p:tgtEl>
                                          <p:spTgt spid="6"/>
                                        </p:tgtEl>
                                        <p:attrNameLst>
                                          <p:attrName>ppt_x</p:attrName>
                                          <p:attrName>ppt_y</p:attrName>
                                        </p:attrNameLst>
                                      </p:cBhvr>
                                    </p:animMotion>
                                    <p:animRot by="1500000">
                                      <p:cBhvr>
                                        <p:cTn id="7" dur="313" fill="hold">
                                          <p:stCondLst>
                                            <p:cond delay="0"/>
                                          </p:stCondLst>
                                        </p:cTn>
                                        <p:tgtEl>
                                          <p:spTgt spid="6"/>
                                        </p:tgtEl>
                                        <p:attrNameLst>
                                          <p:attrName>r</p:attrName>
                                        </p:attrNameLst>
                                      </p:cBhvr>
                                    </p:animRot>
                                    <p:animRot by="-1500000">
                                      <p:cBhvr>
                                        <p:cTn id="8" dur="313" fill="hold">
                                          <p:stCondLst>
                                            <p:cond delay="313"/>
                                          </p:stCondLst>
                                        </p:cTn>
                                        <p:tgtEl>
                                          <p:spTgt spid="6"/>
                                        </p:tgtEl>
                                        <p:attrNameLst>
                                          <p:attrName>r</p:attrName>
                                        </p:attrNameLst>
                                      </p:cBhvr>
                                    </p:animRot>
                                    <p:animRot by="-1500000">
                                      <p:cBhvr>
                                        <p:cTn id="9" dur="313" fill="hold">
                                          <p:stCondLst>
                                            <p:cond delay="625"/>
                                          </p:stCondLst>
                                        </p:cTn>
                                        <p:tgtEl>
                                          <p:spTgt spid="6"/>
                                        </p:tgtEl>
                                        <p:attrNameLst>
                                          <p:attrName>r</p:attrName>
                                        </p:attrNameLst>
                                      </p:cBhvr>
                                    </p:animRot>
                                    <p:animRot by="1500000">
                                      <p:cBhvr>
                                        <p:cTn id="10" dur="313" fill="hold">
                                          <p:stCondLst>
                                            <p:cond delay="938"/>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3" descr="Fig03_05a.gif"/>
          <p:cNvPicPr>
            <a:picLocks noChangeAspect="1"/>
          </p:cNvPicPr>
          <p:nvPr/>
        </p:nvPicPr>
        <p:blipFill>
          <a:blip r:embed="rId3"/>
          <a:srcRect/>
          <a:stretch>
            <a:fillRect/>
          </a:stretch>
        </p:blipFill>
        <p:spPr bwMode="auto">
          <a:xfrm>
            <a:off x="2286000" y="1447800"/>
            <a:ext cx="6629400" cy="3962400"/>
          </a:xfrm>
          <a:prstGeom prst="rect">
            <a:avLst/>
          </a:prstGeom>
          <a:ln w="88900" cap="sq" cmpd="thickThin">
            <a:solidFill>
              <a:srgbClr val="000000"/>
            </a:solidFill>
            <a:prstDash val="solid"/>
            <a:miter lim="800000"/>
          </a:ln>
          <a:effectLst>
            <a:innerShdw blurRad="76200">
              <a:srgbClr val="000000"/>
            </a:innerShdw>
          </a:effectLst>
        </p:spPr>
      </p:pic>
      <p:sp>
        <p:nvSpPr>
          <p:cNvPr id="7" name="Title 1"/>
          <p:cNvSpPr>
            <a:spLocks noGrp="1"/>
          </p:cNvSpPr>
          <p:nvPr>
            <p:ph type="title"/>
          </p:nvPr>
        </p:nvSpPr>
        <p:spPr>
          <a:xfrm>
            <a:off x="457200" y="0"/>
            <a:ext cx="81534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2400" b="1" dirty="0">
                <a:latin typeface="Calibri" pitchFamily="34" charset="0"/>
              </a:rPr>
              <a:t>Two-State Process Model</a:t>
            </a:r>
          </a:p>
        </p:txBody>
      </p:sp>
      <p:sp>
        <p:nvSpPr>
          <p:cNvPr id="12" name="Rectangle 11"/>
          <p:cNvSpPr/>
          <p:nvPr/>
        </p:nvSpPr>
        <p:spPr>
          <a:xfrm>
            <a:off x="228600" y="533400"/>
            <a:ext cx="8686800" cy="7694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200" dirty="0"/>
              <a:t> In this model, a process may be in one of two states: </a:t>
            </a:r>
          </a:p>
          <a:p>
            <a:pPr lvl="1">
              <a:buFont typeface="Wingdings" pitchFamily="2" charset="2"/>
              <a:buChar char="ü"/>
            </a:pPr>
            <a:r>
              <a:rPr lang="en-US" sz="2200" dirty="0"/>
              <a:t>Running or Not Running, as shown in Figure 3.5a.</a:t>
            </a:r>
          </a:p>
        </p:txBody>
      </p:sp>
      <p:pic>
        <p:nvPicPr>
          <p:cNvPr id="9218" name="Picture 2" descr="E:\gp image\rotating_gears_PA_md_wm.gif"/>
          <p:cNvPicPr>
            <a:picLocks noChangeAspect="1" noChangeArrowheads="1" noCrop="1"/>
          </p:cNvPicPr>
          <p:nvPr/>
        </p:nvPicPr>
        <p:blipFill>
          <a:blip r:embed="rId4"/>
          <a:srcRect/>
          <a:stretch>
            <a:fillRect/>
          </a:stretch>
        </p:blipFill>
        <p:spPr bwMode="auto">
          <a:xfrm>
            <a:off x="152400" y="2362200"/>
            <a:ext cx="1905000" cy="2133600"/>
          </a:xfrm>
          <a:prstGeom prst="ellipse">
            <a:avLst/>
          </a:prstGeom>
          <a:ln>
            <a:noFill/>
          </a:ln>
          <a:effectLst>
            <a:softEdge rad="112500"/>
          </a:effec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Fig03_05b.gif"/>
          <p:cNvPicPr>
            <a:picLocks noGrp="1" noChangeAspect="1"/>
          </p:cNvPicPr>
          <p:nvPr>
            <p:ph idx="1"/>
          </p:nvPr>
        </p:nvPicPr>
        <p:blipFill>
          <a:blip r:embed="rId2"/>
          <a:srcRect/>
          <a:stretch>
            <a:fillRect/>
          </a:stretch>
        </p:blipFill>
        <p:spPr>
          <a:xfrm>
            <a:off x="152400" y="685800"/>
            <a:ext cx="8534400" cy="3352800"/>
          </a:xfrm>
          <a:prstGeom prst="rect">
            <a:avLst/>
          </a:prstGeom>
          <a:ln w="88900" cap="sq" cmpd="thickThin">
            <a:solidFill>
              <a:srgbClr val="000000"/>
            </a:solidFill>
            <a:prstDash val="solid"/>
            <a:miter lim="800000"/>
          </a:ln>
          <a:effectLst>
            <a:innerShdw blurRad="76200">
              <a:srgbClr val="000000"/>
            </a:innerShdw>
          </a:effectLst>
        </p:spPr>
      </p:pic>
      <p:sp>
        <p:nvSpPr>
          <p:cNvPr id="7" name="Rectangle 6"/>
          <p:cNvSpPr/>
          <p:nvPr/>
        </p:nvSpPr>
        <p:spPr>
          <a:xfrm>
            <a:off x="0" y="4191000"/>
            <a:ext cx="9144000"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000" dirty="0">
                <a:latin typeface="Calibri" pitchFamily="34" charset="0"/>
              </a:rPr>
              <a:t> Processes that are not running must be kept in some sort of queue, waiting their turn  </a:t>
            </a:r>
          </a:p>
          <a:p>
            <a:r>
              <a:rPr lang="en-US" sz="2000" dirty="0">
                <a:latin typeface="Calibri" pitchFamily="34" charset="0"/>
              </a:rPr>
              <a:t>   to execute. </a:t>
            </a:r>
          </a:p>
          <a:p>
            <a:pPr>
              <a:buFont typeface="Arial" pitchFamily="34" charset="0"/>
              <a:buChar char="•"/>
            </a:pPr>
            <a:r>
              <a:rPr lang="en-US" sz="2000" dirty="0">
                <a:latin typeface="Calibri" pitchFamily="34" charset="0"/>
              </a:rPr>
              <a:t> Figure 3.5b suggests a structure. </a:t>
            </a:r>
          </a:p>
          <a:p>
            <a:pPr>
              <a:buFont typeface="Arial" pitchFamily="34" charset="0"/>
              <a:buChar char="•"/>
            </a:pPr>
            <a:r>
              <a:rPr lang="en-US" sz="2000" dirty="0">
                <a:latin typeface="Calibri" pitchFamily="34" charset="0"/>
              </a:rPr>
              <a:t>There is a single queue in which each entry is a pointer to the process control block of </a:t>
            </a:r>
          </a:p>
          <a:p>
            <a:r>
              <a:rPr lang="en-US" sz="2000" dirty="0">
                <a:latin typeface="Calibri" pitchFamily="34" charset="0"/>
              </a:rPr>
              <a:t>  a particular process.</a:t>
            </a:r>
          </a:p>
          <a:p>
            <a:pPr>
              <a:buFont typeface="Arial" pitchFamily="34" charset="0"/>
              <a:buChar char="•"/>
            </a:pPr>
            <a:r>
              <a:rPr lang="en-US" sz="2000" dirty="0">
                <a:latin typeface="Calibri" pitchFamily="34" charset="0"/>
              </a:rPr>
              <a:t> A process that is interrupted is transferred to the queue of waiting processes.</a:t>
            </a:r>
          </a:p>
          <a:p>
            <a:pPr>
              <a:buFont typeface="Arial" pitchFamily="34" charset="0"/>
              <a:buChar char="•"/>
            </a:pPr>
            <a:r>
              <a:rPr lang="en-US" sz="2000" dirty="0">
                <a:latin typeface="Calibri" pitchFamily="34" charset="0"/>
              </a:rPr>
              <a:t>If the process has completed or aborted, it is discarded </a:t>
            </a:r>
          </a:p>
          <a:p>
            <a:pPr>
              <a:buFont typeface="Arial" pitchFamily="34" charset="0"/>
              <a:buChar char="•"/>
            </a:pPr>
            <a:r>
              <a:rPr lang="en-US" sz="2000" dirty="0">
                <a:latin typeface="Calibri" pitchFamily="34" charset="0"/>
              </a:rPr>
              <a:t> In either case, the dispatcher takes another process from the queue to execute.</a:t>
            </a:r>
          </a:p>
        </p:txBody>
      </p:sp>
      <p:sp>
        <p:nvSpPr>
          <p:cNvPr id="8" name="Title 1"/>
          <p:cNvSpPr txBox="1">
            <a:spLocks/>
          </p:cNvSpPr>
          <p:nvPr/>
        </p:nvSpPr>
        <p:spPr>
          <a:xfrm>
            <a:off x="76200" y="152400"/>
            <a:ext cx="6553200" cy="457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rPr>
              <a:t>Queuing</a:t>
            </a:r>
            <a:r>
              <a:rPr kumimoji="0" lang="en-US" sz="2000" b="1" i="0" u="none" strike="noStrike" kern="1200" cap="none" spc="0" normalizeH="0" noProof="0" dirty="0">
                <a:ln>
                  <a:noFill/>
                </a:ln>
                <a:solidFill>
                  <a:srgbClr val="0070C0"/>
                </a:solidFill>
                <a:effectLst/>
                <a:uLnTx/>
                <a:uFillTx/>
                <a:latin typeface="Calibri" pitchFamily="34" charset="0"/>
                <a:ea typeface="+mn-ea"/>
                <a:cs typeface="+mn-cs"/>
              </a:rPr>
              <a:t> Diagram for Two state Process Model</a:t>
            </a:r>
            <a:endPar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Content Placeholder 3" descr="Fig03_05b.gif"/>
          <p:cNvPicPr>
            <a:picLocks noGrp="1" noChangeAspect="1"/>
          </p:cNvPicPr>
          <p:nvPr>
            <p:ph idx="1"/>
          </p:nvPr>
        </p:nvPicPr>
        <p:blipFill>
          <a:blip r:embed="rId3"/>
          <a:srcRect/>
          <a:stretch>
            <a:fillRect/>
          </a:stretch>
        </p:blipFill>
        <p:spPr>
          <a:xfrm>
            <a:off x="1752600" y="2209800"/>
            <a:ext cx="6080125" cy="2257425"/>
          </a:xfrm>
        </p:spPr>
      </p:pic>
      <p:sp>
        <p:nvSpPr>
          <p:cNvPr id="4" name="Rectangle 3"/>
          <p:cNvSpPr/>
          <p:nvPr/>
        </p:nvSpPr>
        <p:spPr>
          <a:xfrm>
            <a:off x="3086100" y="2667000"/>
            <a:ext cx="1905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NZ" dirty="0"/>
          </a:p>
        </p:txBody>
      </p:sp>
      <p:sp>
        <p:nvSpPr>
          <p:cNvPr id="9" name="Rectangle 8"/>
          <p:cNvSpPr/>
          <p:nvPr/>
        </p:nvSpPr>
        <p:spPr>
          <a:xfrm>
            <a:off x="3314700" y="2671763"/>
            <a:ext cx="1905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NZ" dirty="0"/>
          </a:p>
        </p:txBody>
      </p:sp>
      <p:sp>
        <p:nvSpPr>
          <p:cNvPr id="10" name="Rectangle 9"/>
          <p:cNvSpPr/>
          <p:nvPr/>
        </p:nvSpPr>
        <p:spPr>
          <a:xfrm>
            <a:off x="3538538" y="2673350"/>
            <a:ext cx="1905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NZ" dirty="0"/>
          </a:p>
        </p:txBody>
      </p:sp>
      <p:sp>
        <p:nvSpPr>
          <p:cNvPr id="11" name="Rectangle 10"/>
          <p:cNvSpPr/>
          <p:nvPr/>
        </p:nvSpPr>
        <p:spPr>
          <a:xfrm>
            <a:off x="3762375" y="2673350"/>
            <a:ext cx="1905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NZ" dirty="0"/>
          </a:p>
        </p:txBody>
      </p:sp>
      <p:sp>
        <p:nvSpPr>
          <p:cNvPr id="12" name="Rectangle 11"/>
          <p:cNvSpPr/>
          <p:nvPr/>
        </p:nvSpPr>
        <p:spPr>
          <a:xfrm>
            <a:off x="3973513" y="2673350"/>
            <a:ext cx="190500" cy="304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NZ" dirty="0"/>
          </a:p>
        </p:txBody>
      </p:sp>
      <p:sp>
        <p:nvSpPr>
          <p:cNvPr id="13" name="Rectangle 12"/>
          <p:cNvSpPr/>
          <p:nvPr/>
        </p:nvSpPr>
        <p:spPr>
          <a:xfrm>
            <a:off x="4184650" y="2674938"/>
            <a:ext cx="190500" cy="304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NZ" dirty="0"/>
          </a:p>
        </p:txBody>
      </p:sp>
      <p:sp>
        <p:nvSpPr>
          <p:cNvPr id="14" name="Rectangle 13"/>
          <p:cNvSpPr/>
          <p:nvPr/>
        </p:nvSpPr>
        <p:spPr>
          <a:xfrm>
            <a:off x="4395788" y="2674938"/>
            <a:ext cx="192087"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NZ" dirty="0"/>
          </a:p>
        </p:txBody>
      </p:sp>
      <p:sp>
        <p:nvSpPr>
          <p:cNvPr id="15" name="TextBox 14"/>
          <p:cNvSpPr txBox="1"/>
          <p:nvPr/>
        </p:nvSpPr>
        <p:spPr>
          <a:xfrm>
            <a:off x="762000" y="4648200"/>
            <a:ext cx="7772400" cy="6461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NZ" dirty="0"/>
              <a:t>Etc … processes moved by the dispatcher of the OS to the CPU then back to the queue until the task is competed</a:t>
            </a:r>
          </a:p>
        </p:txBody>
      </p:sp>
      <p:sp>
        <p:nvSpPr>
          <p:cNvPr id="17" name="Title 1"/>
          <p:cNvSpPr txBox="1">
            <a:spLocks/>
          </p:cNvSpPr>
          <p:nvPr/>
        </p:nvSpPr>
        <p:spPr>
          <a:xfrm>
            <a:off x="0" y="685800"/>
            <a:ext cx="6553200" cy="457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rPr>
              <a:t>Queuing</a:t>
            </a:r>
            <a:r>
              <a:rPr kumimoji="0" lang="en-US" sz="2000" b="1" i="0" u="none" strike="noStrike" kern="1200" cap="none" spc="0" normalizeH="0" noProof="0" dirty="0">
                <a:ln>
                  <a:noFill/>
                </a:ln>
                <a:solidFill>
                  <a:srgbClr val="0070C0"/>
                </a:solidFill>
                <a:effectLst/>
                <a:uLnTx/>
                <a:uFillTx/>
                <a:latin typeface="Calibri" pitchFamily="34" charset="0"/>
                <a:ea typeface="+mn-ea"/>
                <a:cs typeface="+mn-cs"/>
              </a:rPr>
              <a:t> Diagram</a:t>
            </a:r>
            <a:endPar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6.2963E-6 C 0.07483 -0.00116 0.14983 -0.00209 0.17969 -0.00254 " pathEditMode="relative" ptsTypes="aA">
                                      <p:cBhvr>
                                        <p:cTn id="6" dur="2000" fill="hold"/>
                                        <p:tgtEl>
                                          <p:spTgt spid="1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25 0 " pathEditMode="relative" ptsTypes="AA">
                                      <p:cBhvr>
                                        <p:cTn id="8" dur="2000" fill="hold"/>
                                        <p:tgtEl>
                                          <p:spTgt spid="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25 0 " pathEditMode="relative" ptsTypes="AA">
                                      <p:cBhvr>
                                        <p:cTn id="10" dur="2000" fill="hold"/>
                                        <p:tgtEl>
                                          <p:spTgt spid="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25 0 " pathEditMode="relative" ptsTypes="AA">
                                      <p:cBhvr>
                                        <p:cTn id="12" dur="2000" fill="hold"/>
                                        <p:tgtEl>
                                          <p:spTgt spid="1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25 0 " pathEditMode="relative" ptsTypes="AA">
                                      <p:cBhvr>
                                        <p:cTn id="14" dur="2000" fill="hold"/>
                                        <p:tgtEl>
                                          <p:spTgt spid="1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25 0 " pathEditMode="relative" ptsTypes="AA">
                                      <p:cBhvr>
                                        <p:cTn id="16" dur="2000" fill="hold"/>
                                        <p:tgtEl>
                                          <p:spTgt spid="12"/>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25 0 " pathEditMode="relative" ptsTypes="AA">
                                      <p:cBhvr>
                                        <p:cTn id="18" dur="2000" fill="hold"/>
                                        <p:tgtEl>
                                          <p:spTgt spid="13"/>
                                        </p:tgtEl>
                                        <p:attrNameLst>
                                          <p:attrName>ppt_x</p:attrName>
                                          <p:attrName>ppt_y</p:attrName>
                                        </p:attrNameLst>
                                      </p:cBhvr>
                                    </p:animMotion>
                                  </p:childTnLst>
                                </p:cTn>
                              </p:par>
                            </p:childTnLst>
                          </p:cTn>
                        </p:par>
                        <p:par>
                          <p:cTn id="19" fill="hold">
                            <p:stCondLst>
                              <p:cond delay="2000"/>
                            </p:stCondLst>
                            <p:childTnLst>
                              <p:par>
                                <p:cTn id="20" presetID="0" presetClass="path" presetSubtype="0" accel="50000" decel="50000" fill="hold" grpId="1" nodeType="afterEffect">
                                  <p:stCondLst>
                                    <p:cond delay="2000"/>
                                  </p:stCondLst>
                                  <p:childTnLst>
                                    <p:animMotion origin="layout" path="M 0.17725 1.48148E-6 C 0.21666 -0.00232 0.25625 -0.0044 0.2717 0.02222 C 0.28715 0.04884 0.35052 0.1375 0.26996 0.16042 C 0.18941 0.18333 -0.14219 0.18727 -0.21164 0.16042 C -0.28108 0.13356 -0.21389 0.06667 -0.14671 1.48148E-6 " pathEditMode="relative" rAng="0" ptsTypes="aaaaA">
                                      <p:cBhvr>
                                        <p:cTn id="21" dur="2000" fill="hold"/>
                                        <p:tgtEl>
                                          <p:spTgt spid="14"/>
                                        </p:tgtEl>
                                        <p:attrNameLst>
                                          <p:attrName>ppt_x</p:attrName>
                                          <p:attrName>ppt_y</p:attrName>
                                        </p:attrNameLst>
                                      </p:cBhvr>
                                      <p:rCtr x="-143" y="91"/>
                                    </p:animMotion>
                                  </p:childTnLst>
                                </p:cTn>
                              </p:par>
                            </p:childTnLst>
                          </p:cTn>
                        </p:par>
                        <p:par>
                          <p:cTn id="22" fill="hold">
                            <p:stCondLst>
                              <p:cond delay="6000"/>
                            </p:stCondLst>
                            <p:childTnLst>
                              <p:par>
                                <p:cTn id="23" presetID="0" presetClass="path" presetSubtype="0" accel="50000" decel="50000" fill="hold" grpId="1" nodeType="afterEffect">
                                  <p:stCondLst>
                                    <p:cond delay="0"/>
                                  </p:stCondLst>
                                  <p:childTnLst>
                                    <p:animMotion origin="layout" path="M 0.02361 1.48148E-6 L 0.20694 1.48148E-6 " pathEditMode="relative" rAng="0" ptsTypes="AA">
                                      <p:cBhvr>
                                        <p:cTn id="24" dur="2000" fill="hold"/>
                                        <p:tgtEl>
                                          <p:spTgt spid="13"/>
                                        </p:tgtEl>
                                        <p:attrNameLst>
                                          <p:attrName>ppt_x</p:attrName>
                                          <p:attrName>ppt_y</p:attrName>
                                        </p:attrNameLst>
                                      </p:cBhvr>
                                      <p:rCtr x="92" y="0"/>
                                    </p:animMotion>
                                  </p:childTnLst>
                                </p:cTn>
                              </p:par>
                            </p:childTnLst>
                          </p:cTn>
                        </p:par>
                        <p:par>
                          <p:cTn id="25" fill="hold">
                            <p:stCondLst>
                              <p:cond delay="8000"/>
                            </p:stCondLst>
                            <p:childTnLst>
                              <p:par>
                                <p:cTn id="26" presetID="9"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P spid="13" grpId="1" animBg="1"/>
      <p:bldP spid="14" grpId="0" animBg="1"/>
      <p:bldP spid="14" grpId="1"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304800"/>
            <a:ext cx="29718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NZ" sz="2400" b="1" dirty="0">
                <a:latin typeface="Calibri" pitchFamily="34" charset="0"/>
              </a:rPr>
              <a:t>Process Creation</a:t>
            </a:r>
          </a:p>
        </p:txBody>
      </p:sp>
      <p:sp>
        <p:nvSpPr>
          <p:cNvPr id="23555" name="Content Placeholder 2"/>
          <p:cNvSpPr>
            <a:spLocks noGrp="1"/>
          </p:cNvSpPr>
          <p:nvPr>
            <p:ph idx="1"/>
          </p:nvPr>
        </p:nvSpPr>
        <p:spPr>
          <a:xfrm>
            <a:off x="0" y="762000"/>
            <a:ext cx="9144000" cy="6096000"/>
          </a:xfrm>
        </p:spPr>
        <p:style>
          <a:lnRef idx="2">
            <a:schemeClr val="accent1"/>
          </a:lnRef>
          <a:fillRef idx="1">
            <a:schemeClr val="lt1"/>
          </a:fillRef>
          <a:effectRef idx="0">
            <a:schemeClr val="accent1"/>
          </a:effectRef>
          <a:fontRef idx="minor">
            <a:schemeClr val="dk1"/>
          </a:fontRef>
        </p:style>
        <p:txBody>
          <a:bodyPr>
            <a:noAutofit/>
          </a:bodyPr>
          <a:lstStyle/>
          <a:p>
            <a:r>
              <a:rPr lang="en-US" sz="2000" dirty="0">
                <a:latin typeface="Calibri" pitchFamily="34" charset="0"/>
              </a:rPr>
              <a:t>When a new process is to be added to those currently being managed, </a:t>
            </a:r>
          </a:p>
          <a:p>
            <a:r>
              <a:rPr lang="en-US" sz="2000" dirty="0">
                <a:latin typeface="Calibri" pitchFamily="34" charset="0"/>
              </a:rPr>
              <a:t>The OS builds the data structures that are used to manage the process and allocates address space in main memory to the process.</a:t>
            </a:r>
            <a:endParaRPr lang="en-NZ" sz="2000" dirty="0">
              <a:latin typeface="Calibri" pitchFamily="34" charset="0"/>
            </a:endParaRPr>
          </a:p>
          <a:p>
            <a:r>
              <a:rPr lang="en-US" sz="2000" b="1" dirty="0">
                <a:latin typeface="Calibri" pitchFamily="34" charset="0"/>
              </a:rPr>
              <a:t>Four</a:t>
            </a:r>
            <a:r>
              <a:rPr lang="en-US" sz="2000" dirty="0">
                <a:latin typeface="Calibri" pitchFamily="34" charset="0"/>
              </a:rPr>
              <a:t> common events lead to the creation of a process, as indicated in Table 3.1.</a:t>
            </a:r>
          </a:p>
          <a:p>
            <a:r>
              <a:rPr lang="en-US" sz="2000" baseline="30000" dirty="0">
                <a:latin typeface="Calibri" pitchFamily="34" charset="0"/>
              </a:rPr>
              <a:t> </a:t>
            </a:r>
            <a:r>
              <a:rPr lang="en-US" sz="2000" b="1" dirty="0">
                <a:latin typeface="Calibri" pitchFamily="34" charset="0"/>
              </a:rPr>
              <a:t>1</a:t>
            </a:r>
            <a:r>
              <a:rPr lang="en-US" sz="2000" b="1" baseline="30000" dirty="0">
                <a:latin typeface="Calibri" pitchFamily="34" charset="0"/>
              </a:rPr>
              <a:t>st</a:t>
            </a:r>
            <a:r>
              <a:rPr lang="en-US" sz="2000" baseline="30000" dirty="0">
                <a:latin typeface="Calibri" pitchFamily="34" charset="0"/>
              </a:rPr>
              <a:t>, </a:t>
            </a:r>
            <a:r>
              <a:rPr lang="en-US" sz="2000" dirty="0">
                <a:latin typeface="Calibri" pitchFamily="34" charset="0"/>
              </a:rPr>
              <a:t>In a batch environment, a process is created in response to the submission of a job.</a:t>
            </a:r>
          </a:p>
          <a:p>
            <a:r>
              <a:rPr lang="en-US" sz="2000" b="1" dirty="0">
                <a:latin typeface="Calibri" pitchFamily="34" charset="0"/>
              </a:rPr>
              <a:t>2</a:t>
            </a:r>
            <a:r>
              <a:rPr lang="en-US" sz="2000" b="1" baseline="30000" dirty="0">
                <a:latin typeface="Calibri" pitchFamily="34" charset="0"/>
              </a:rPr>
              <a:t>nd</a:t>
            </a:r>
            <a:r>
              <a:rPr lang="en-US" sz="2000" dirty="0">
                <a:latin typeface="Calibri" pitchFamily="34" charset="0"/>
              </a:rPr>
              <a:t>  In interactive environment, a process is created when a new user logs on.</a:t>
            </a:r>
          </a:p>
          <a:p>
            <a:r>
              <a:rPr lang="en-US" sz="2000" b="1" dirty="0">
                <a:latin typeface="Calibri" pitchFamily="34" charset="0"/>
              </a:rPr>
              <a:t>3</a:t>
            </a:r>
            <a:r>
              <a:rPr lang="en-US" sz="2000" b="1" baseline="30000" dirty="0">
                <a:latin typeface="Calibri" pitchFamily="34" charset="0"/>
              </a:rPr>
              <a:t>rd</a:t>
            </a:r>
            <a:r>
              <a:rPr lang="en-US" sz="2000" dirty="0">
                <a:latin typeface="Calibri" pitchFamily="34" charset="0"/>
              </a:rPr>
              <a:t> An OS may create a process on behalf of an application. For example, if a user requests for printing, Os creates a process that will manage the printing.</a:t>
            </a:r>
          </a:p>
          <a:p>
            <a:r>
              <a:rPr lang="en-US" sz="2000" b="1" dirty="0">
                <a:latin typeface="Calibri" pitchFamily="34" charset="0"/>
              </a:rPr>
              <a:t>4</a:t>
            </a:r>
            <a:r>
              <a:rPr lang="en-US" sz="2000" b="1" baseline="30000" dirty="0">
                <a:latin typeface="Calibri" pitchFamily="34" charset="0"/>
              </a:rPr>
              <a:t>th</a:t>
            </a:r>
            <a:r>
              <a:rPr lang="en-US" sz="2000" dirty="0">
                <a:latin typeface="Calibri" pitchFamily="34" charset="0"/>
              </a:rPr>
              <a:t> One process will create the another. For example, an application process may generate another process to receive data that the application is generating.</a:t>
            </a:r>
          </a:p>
          <a:p>
            <a:pPr lvl="1"/>
            <a:r>
              <a:rPr lang="en-US" sz="2000" b="1" dirty="0">
                <a:latin typeface="Calibri" pitchFamily="34" charset="0"/>
              </a:rPr>
              <a:t>Process Spawning:- </a:t>
            </a:r>
          </a:p>
          <a:p>
            <a:pPr lvl="2"/>
            <a:r>
              <a:rPr lang="en-US" sz="2000" dirty="0">
                <a:latin typeface="Calibri" pitchFamily="34" charset="0"/>
              </a:rPr>
              <a:t>When the OS creates a process at the explicit request of another process, the action is referred to as </a:t>
            </a:r>
            <a:r>
              <a:rPr lang="en-US" sz="2000" b="1" dirty="0">
                <a:latin typeface="Calibri" pitchFamily="34" charset="0"/>
              </a:rPr>
              <a:t>process spawning.</a:t>
            </a:r>
          </a:p>
          <a:p>
            <a:pPr lvl="1"/>
            <a:endParaRPr lang="en-NZ" sz="2000" dirty="0">
              <a:latin typeface="Calibri" pitchFamily="34" charset="0"/>
            </a:endParaRPr>
          </a:p>
        </p:txBody>
      </p:sp>
      <p:sp>
        <p:nvSpPr>
          <p:cNvPr id="4" name="Title 1"/>
          <p:cNvSpPr txBox="1">
            <a:spLocks/>
          </p:cNvSpPr>
          <p:nvPr/>
        </p:nvSpPr>
        <p:spPr>
          <a:xfrm>
            <a:off x="1371600" y="-76200"/>
            <a:ext cx="7315200" cy="3810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lt1"/>
                </a:solidFill>
                <a:effectLst/>
                <a:uLnTx/>
                <a:uFillTx/>
                <a:latin typeface="Calibri" pitchFamily="34" charset="0"/>
                <a:ea typeface="+mn-ea"/>
                <a:cs typeface="+mn-cs"/>
              </a:rPr>
              <a:t>Process Creation and Termination</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6200" y="990600"/>
            <a:ext cx="9067800" cy="5867400"/>
          </a:xfrm>
          <a:prstGeom prst="rect">
            <a:avLst/>
          </a:prstGeom>
          <a:noFill/>
          <a:ln w="9525">
            <a:noFill/>
            <a:miter lim="800000"/>
            <a:headEnd/>
            <a:tailEnd/>
          </a:ln>
          <a:effectLst/>
        </p:spPr>
      </p:pic>
      <p:sp>
        <p:nvSpPr>
          <p:cNvPr id="3" name="Title 1"/>
          <p:cNvSpPr>
            <a:spLocks noGrp="1"/>
          </p:cNvSpPr>
          <p:nvPr>
            <p:ph type="title"/>
          </p:nvPr>
        </p:nvSpPr>
        <p:spPr>
          <a:xfrm>
            <a:off x="76200" y="0"/>
            <a:ext cx="31242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NZ" sz="2400" b="1" dirty="0">
                <a:latin typeface="Calibri" pitchFamily="34" charset="0"/>
              </a:rPr>
              <a:t>Process Creation</a:t>
            </a:r>
          </a:p>
        </p:txBody>
      </p:sp>
      <p:pic>
        <p:nvPicPr>
          <p:cNvPr id="10242" name="Picture 2" descr="E:\gp image\stick_figures_lift_arrow_md_wm.gif"/>
          <p:cNvPicPr>
            <a:picLocks noChangeAspect="1" noChangeArrowheads="1" noCrop="1"/>
          </p:cNvPicPr>
          <p:nvPr/>
        </p:nvPicPr>
        <p:blipFill>
          <a:blip r:embed="rId3"/>
          <a:srcRect/>
          <a:stretch>
            <a:fillRect/>
          </a:stretch>
        </p:blipFill>
        <p:spPr bwMode="auto">
          <a:xfrm>
            <a:off x="6781800" y="76200"/>
            <a:ext cx="1981200" cy="13716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31242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NZ" sz="2400" b="1" dirty="0">
                <a:latin typeface="Calibri" pitchFamily="34" charset="0"/>
              </a:rPr>
              <a:t>Process Termination</a:t>
            </a:r>
          </a:p>
        </p:txBody>
      </p:sp>
      <p:sp>
        <p:nvSpPr>
          <p:cNvPr id="7" name="Rectangle 6"/>
          <p:cNvSpPr/>
          <p:nvPr/>
        </p:nvSpPr>
        <p:spPr>
          <a:xfrm>
            <a:off x="0" y="457200"/>
            <a:ext cx="914400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NZ" sz="2000" dirty="0">
                <a:latin typeface="Calibri" pitchFamily="34" charset="0"/>
              </a:rPr>
              <a:t>There must be some way that a process can indicate completion.</a:t>
            </a:r>
          </a:p>
          <a:p>
            <a:pPr>
              <a:buFont typeface="Arial" pitchFamily="34" charset="0"/>
              <a:buChar char="•"/>
            </a:pPr>
            <a:r>
              <a:rPr lang="en-NZ" sz="2000" dirty="0">
                <a:latin typeface="Calibri" pitchFamily="34" charset="0"/>
              </a:rPr>
              <a:t>This indication may be:</a:t>
            </a:r>
          </a:p>
          <a:p>
            <a:pPr lvl="1">
              <a:buFont typeface="Arial" pitchFamily="34" charset="0"/>
              <a:buChar char="•"/>
            </a:pPr>
            <a:r>
              <a:rPr lang="en-NZ" sz="2000" dirty="0">
                <a:latin typeface="Calibri" pitchFamily="34" charset="0"/>
              </a:rPr>
              <a:t>A HALT instruction generating an interrupt alert to the OS.</a:t>
            </a:r>
          </a:p>
          <a:p>
            <a:pPr lvl="1">
              <a:buFont typeface="Arial" pitchFamily="34" charset="0"/>
              <a:buChar char="•"/>
            </a:pPr>
            <a:r>
              <a:rPr lang="en-NZ" sz="2000" dirty="0">
                <a:latin typeface="Calibri" pitchFamily="34" charset="0"/>
              </a:rPr>
              <a:t>A user action (e.g. log off, quitting an application)</a:t>
            </a:r>
          </a:p>
          <a:p>
            <a:pPr lvl="1">
              <a:buFont typeface="Arial" pitchFamily="34" charset="0"/>
              <a:buChar char="•"/>
            </a:pPr>
            <a:r>
              <a:rPr lang="en-NZ" sz="2000" dirty="0">
                <a:latin typeface="Calibri" pitchFamily="34" charset="0"/>
              </a:rPr>
              <a:t>A fault or error</a:t>
            </a:r>
          </a:p>
          <a:p>
            <a:pPr lvl="1">
              <a:buFont typeface="Arial" pitchFamily="34" charset="0"/>
              <a:buChar char="•"/>
            </a:pPr>
            <a:r>
              <a:rPr lang="en-NZ" sz="2000" dirty="0">
                <a:latin typeface="Calibri" pitchFamily="34" charset="0"/>
              </a:rPr>
              <a:t>Parent process terminating</a:t>
            </a:r>
          </a:p>
        </p:txBody>
      </p:sp>
      <p:pic>
        <p:nvPicPr>
          <p:cNvPr id="4" name="Picture 3"/>
          <p:cNvPicPr>
            <a:picLocks noChangeAspect="1" noChangeArrowheads="1"/>
          </p:cNvPicPr>
          <p:nvPr/>
        </p:nvPicPr>
        <p:blipFill>
          <a:blip r:embed="rId2"/>
          <a:srcRect/>
          <a:stretch>
            <a:fillRect/>
          </a:stretch>
        </p:blipFill>
        <p:spPr bwMode="auto">
          <a:xfrm>
            <a:off x="0" y="2438400"/>
            <a:ext cx="9144000" cy="44196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0" y="76200"/>
            <a:ext cx="3619500" cy="457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52400" y="609600"/>
            <a:ext cx="8915400" cy="604361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457200"/>
          </a:xfrm>
        </p:spPr>
        <p:style>
          <a:lnRef idx="3">
            <a:schemeClr val="lt1"/>
          </a:lnRef>
          <a:fillRef idx="1">
            <a:schemeClr val="accent1"/>
          </a:fillRef>
          <a:effectRef idx="1">
            <a:schemeClr val="accent1"/>
          </a:effectRef>
          <a:fontRef idx="minor">
            <a:schemeClr val="lt1"/>
          </a:fontRef>
        </p:style>
        <p:txBody>
          <a:bodyPr>
            <a:normAutofit/>
          </a:bodyPr>
          <a:lstStyle/>
          <a:p>
            <a:r>
              <a:rPr lang="en-US" sz="2200" b="1" dirty="0">
                <a:latin typeface="Calibri" pitchFamily="34" charset="0"/>
              </a:rPr>
              <a:t>Five-State Process Model</a:t>
            </a:r>
          </a:p>
        </p:txBody>
      </p:sp>
      <p:sp>
        <p:nvSpPr>
          <p:cNvPr id="6" name="Rectangle 5"/>
          <p:cNvSpPr/>
          <p:nvPr/>
        </p:nvSpPr>
        <p:spPr>
          <a:xfrm>
            <a:off x="0" y="1082219"/>
            <a:ext cx="9144000"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b="1" dirty="0">
                <a:latin typeface="Calibri" pitchFamily="34" charset="0"/>
              </a:rPr>
              <a:t>Problem With Two State Process Model:-</a:t>
            </a:r>
          </a:p>
          <a:p>
            <a:pPr>
              <a:buFont typeface="Arial" pitchFamily="34" charset="0"/>
              <a:buChar char="•"/>
            </a:pPr>
            <a:r>
              <a:rPr lang="en-US" sz="2000" dirty="0">
                <a:latin typeface="Calibri" pitchFamily="34" charset="0"/>
              </a:rPr>
              <a:t> If all processes were always ready to execute, then the queuing discipline suggested</a:t>
            </a:r>
          </a:p>
          <a:p>
            <a:r>
              <a:rPr lang="en-US" sz="2000" dirty="0">
                <a:latin typeface="Calibri" pitchFamily="34" charset="0"/>
              </a:rPr>
              <a:t>   by Figure 3.5b would be effective.</a:t>
            </a:r>
          </a:p>
          <a:p>
            <a:endParaRPr lang="en-US" sz="2000" dirty="0">
              <a:latin typeface="Calibri" pitchFamily="34" charset="0"/>
            </a:endParaRPr>
          </a:p>
          <a:p>
            <a:pPr>
              <a:buFont typeface="Arial" pitchFamily="34" charset="0"/>
              <a:buChar char="•"/>
            </a:pPr>
            <a:r>
              <a:rPr lang="en-US" sz="2000" dirty="0">
                <a:latin typeface="Calibri" pitchFamily="34" charset="0"/>
              </a:rPr>
              <a:t>But, when some processes in the Not Running state </a:t>
            </a:r>
          </a:p>
          <a:p>
            <a:pPr lvl="1">
              <a:buFont typeface="Arial" pitchFamily="34" charset="0"/>
              <a:buChar char="•"/>
            </a:pPr>
            <a:r>
              <a:rPr lang="en-US" sz="2000" dirty="0">
                <a:latin typeface="Calibri" pitchFamily="34" charset="0"/>
              </a:rPr>
              <a:t>are ready to execute, and </a:t>
            </a:r>
          </a:p>
          <a:p>
            <a:pPr lvl="1">
              <a:buFont typeface="Arial" pitchFamily="34" charset="0"/>
              <a:buChar char="•"/>
            </a:pPr>
            <a:r>
              <a:rPr lang="en-US" sz="2000" dirty="0">
                <a:latin typeface="Calibri" pitchFamily="34" charset="0"/>
              </a:rPr>
              <a:t>While others are blocked, waiting for an I/O operation to complete.</a:t>
            </a:r>
          </a:p>
          <a:p>
            <a:endParaRPr lang="en-US" sz="2000" dirty="0">
              <a:latin typeface="Calibri" pitchFamily="34" charset="0"/>
            </a:endParaRPr>
          </a:p>
          <a:p>
            <a:pPr>
              <a:buFont typeface="Arial" pitchFamily="34" charset="0"/>
              <a:buChar char="•"/>
            </a:pPr>
            <a:r>
              <a:rPr lang="en-US" sz="2000" dirty="0">
                <a:latin typeface="Calibri" pitchFamily="34" charset="0"/>
              </a:rPr>
              <a:t>Thus, using a single queue, the dispatcher could not just select the process at the  </a:t>
            </a:r>
          </a:p>
          <a:p>
            <a:r>
              <a:rPr lang="en-US" sz="2000" dirty="0">
                <a:latin typeface="Calibri" pitchFamily="34" charset="0"/>
              </a:rPr>
              <a:t>  oldest end of the queue. </a:t>
            </a:r>
          </a:p>
          <a:p>
            <a:endParaRPr lang="en-US" sz="2000" dirty="0">
              <a:latin typeface="Calibri" pitchFamily="34" charset="0"/>
            </a:endParaRPr>
          </a:p>
          <a:p>
            <a:pPr>
              <a:buFont typeface="Arial" pitchFamily="34" charset="0"/>
              <a:buChar char="•"/>
            </a:pPr>
            <a:r>
              <a:rPr lang="en-US" sz="2000" dirty="0">
                <a:latin typeface="Calibri" pitchFamily="34" charset="0"/>
              </a:rPr>
              <a:t>Rather, the dispatcher would have to scan the list looking for the process that is not </a:t>
            </a:r>
          </a:p>
          <a:p>
            <a:r>
              <a:rPr lang="en-US" sz="2000" dirty="0">
                <a:latin typeface="Calibri" pitchFamily="34" charset="0"/>
              </a:rPr>
              <a:t>  blocked and that has been in the queue the longest.</a:t>
            </a:r>
          </a:p>
          <a:p>
            <a:r>
              <a:rPr lang="en-US" sz="2000" dirty="0">
                <a:latin typeface="Calibri" pitchFamily="34" charset="0"/>
              </a:rPr>
              <a:t> </a:t>
            </a:r>
          </a:p>
          <a:p>
            <a:pPr>
              <a:buFont typeface="Arial" pitchFamily="34" charset="0"/>
              <a:buChar char="•"/>
            </a:pPr>
            <a:r>
              <a:rPr lang="en-US" sz="2000" dirty="0">
                <a:latin typeface="Calibri" pitchFamily="34" charset="0"/>
              </a:rPr>
              <a:t>The solution to this situation is to split the Not Running state into two states: </a:t>
            </a:r>
          </a:p>
          <a:p>
            <a:pPr lvl="1">
              <a:buFont typeface="Wingdings" pitchFamily="2" charset="2"/>
              <a:buChar char="ü"/>
            </a:pPr>
            <a:r>
              <a:rPr lang="en-US" sz="2000" dirty="0">
                <a:latin typeface="Calibri" pitchFamily="34" charset="0"/>
              </a:rPr>
              <a:t>Ready and Blocked.</a:t>
            </a:r>
          </a:p>
          <a:p>
            <a:pPr lvl="1">
              <a:buFont typeface="Wingdings" pitchFamily="2" charset="2"/>
              <a:buChar char="ü"/>
            </a:pPr>
            <a:r>
              <a:rPr lang="en-US" sz="2000" dirty="0">
                <a:latin typeface="Calibri" pitchFamily="34" charset="0"/>
              </a:rPr>
              <a:t> As shown in Figure 3.6</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0"/>
            <a:ext cx="8229600" cy="457200"/>
          </a:xfrm>
        </p:spPr>
        <p:style>
          <a:lnRef idx="3">
            <a:schemeClr val="lt1"/>
          </a:lnRef>
          <a:fillRef idx="1">
            <a:schemeClr val="accent1"/>
          </a:fillRef>
          <a:effectRef idx="1">
            <a:schemeClr val="accent1"/>
          </a:effectRef>
          <a:fontRef idx="minor">
            <a:schemeClr val="lt1"/>
          </a:fontRef>
        </p:style>
        <p:txBody>
          <a:bodyPr>
            <a:normAutofit/>
          </a:bodyPr>
          <a:lstStyle/>
          <a:p>
            <a:r>
              <a:rPr lang="en-US" sz="2200" b="1" dirty="0">
                <a:latin typeface="Calibri" pitchFamily="34" charset="0"/>
              </a:rPr>
              <a:t>Five-State Process Model</a:t>
            </a:r>
          </a:p>
        </p:txBody>
      </p:sp>
      <p:pic>
        <p:nvPicPr>
          <p:cNvPr id="6" name="Content Placeholder 3" descr="Fig03_06.gif"/>
          <p:cNvPicPr>
            <a:picLocks noGrp="1" noChangeAspect="1"/>
          </p:cNvPicPr>
          <p:nvPr>
            <p:ph idx="1"/>
          </p:nvPr>
        </p:nvPicPr>
        <p:blipFill>
          <a:blip r:embed="rId2"/>
          <a:srcRect/>
          <a:stretch>
            <a:fillRect/>
          </a:stretch>
        </p:blipFill>
        <p:spPr>
          <a:xfrm>
            <a:off x="76200" y="533400"/>
            <a:ext cx="8915400" cy="4343400"/>
          </a:xfrm>
          <a:prstGeom prst="rect">
            <a:avLst/>
          </a:prstGeom>
          <a:ln w="88900" cap="sq" cmpd="thickThin">
            <a:solidFill>
              <a:srgbClr val="000000"/>
            </a:solidFill>
            <a:prstDash val="solid"/>
            <a:miter lim="800000"/>
          </a:ln>
          <a:effectLst>
            <a:innerShdw blurRad="76200">
              <a:srgbClr val="000000"/>
            </a:innerShdw>
          </a:effectLst>
        </p:spPr>
      </p:pic>
      <p:pic>
        <p:nvPicPr>
          <p:cNvPr id="11266" name="Picture 2" descr="E:\gp image\stick_figures_running_gears_md_wm.gif"/>
          <p:cNvPicPr>
            <a:picLocks noChangeAspect="1" noChangeArrowheads="1" noCrop="1"/>
          </p:cNvPicPr>
          <p:nvPr/>
        </p:nvPicPr>
        <p:blipFill>
          <a:blip r:embed="rId3"/>
          <a:srcRect/>
          <a:stretch>
            <a:fillRect/>
          </a:stretch>
        </p:blipFill>
        <p:spPr bwMode="auto">
          <a:xfrm>
            <a:off x="0" y="4953000"/>
            <a:ext cx="1905000" cy="1905000"/>
          </a:xfrm>
          <a:prstGeom prst="rect">
            <a:avLst/>
          </a:prstGeom>
          <a:ln>
            <a:noFill/>
          </a:ln>
          <a:effectLst>
            <a:softEdge rad="11250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0"/>
            <a:ext cx="8229600" cy="4572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a:ln>
                  <a:noFill/>
                </a:ln>
                <a:solidFill>
                  <a:schemeClr val="lt1"/>
                </a:solidFill>
                <a:effectLst/>
                <a:uLnTx/>
                <a:uFillTx/>
                <a:latin typeface="Calibri" pitchFamily="34" charset="0"/>
                <a:ea typeface="+mn-ea"/>
                <a:cs typeface="+mn-cs"/>
              </a:rPr>
              <a:t>Five-State Process Model</a:t>
            </a:r>
            <a:endParaRPr kumimoji="0" lang="en-US" sz="2200" b="1" i="0" u="none" strike="noStrike" kern="1200" cap="none" spc="0" normalizeH="0" baseline="0" noProof="0" dirty="0">
              <a:ln>
                <a:noFill/>
              </a:ln>
              <a:solidFill>
                <a:schemeClr val="lt1"/>
              </a:solidFill>
              <a:effectLst/>
              <a:uLnTx/>
              <a:uFillTx/>
              <a:latin typeface="Calibri" pitchFamily="34" charset="0"/>
              <a:ea typeface="+mn-ea"/>
              <a:cs typeface="+mn-cs"/>
            </a:endParaRPr>
          </a:p>
        </p:txBody>
      </p:sp>
      <p:sp>
        <p:nvSpPr>
          <p:cNvPr id="9" name="Rectangle 8"/>
          <p:cNvSpPr/>
          <p:nvPr/>
        </p:nvSpPr>
        <p:spPr>
          <a:xfrm>
            <a:off x="0" y="609600"/>
            <a:ext cx="678180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latin typeface="Calibri" pitchFamily="34" charset="0"/>
              </a:rPr>
              <a:t>The five states in this new diagram are as follows:</a:t>
            </a:r>
          </a:p>
          <a:p>
            <a:r>
              <a:rPr lang="en-US" sz="2000" dirty="0">
                <a:latin typeface="Calibri" pitchFamily="34" charset="0"/>
              </a:rPr>
              <a:t>• </a:t>
            </a:r>
            <a:r>
              <a:rPr lang="en-US" sz="2000" b="1" dirty="0">
                <a:latin typeface="Calibri" pitchFamily="34" charset="0"/>
              </a:rPr>
              <a:t>Running:- </a:t>
            </a:r>
          </a:p>
          <a:p>
            <a:r>
              <a:rPr lang="en-US" sz="2000" dirty="0">
                <a:latin typeface="Calibri" pitchFamily="34" charset="0"/>
              </a:rPr>
              <a:t>	The process that is currently being executed.</a:t>
            </a:r>
          </a:p>
          <a:p>
            <a:pPr>
              <a:buFont typeface="Arial" pitchFamily="34" charset="0"/>
              <a:buChar char="•"/>
            </a:pPr>
            <a:r>
              <a:rPr lang="en-US" sz="2000" b="1" dirty="0">
                <a:latin typeface="Calibri" pitchFamily="34" charset="0"/>
              </a:rPr>
              <a:t> Ready:- </a:t>
            </a:r>
          </a:p>
          <a:p>
            <a:pPr lvl="2"/>
            <a:r>
              <a:rPr lang="en-US" sz="2000" dirty="0">
                <a:latin typeface="Calibri" pitchFamily="34" charset="0"/>
              </a:rPr>
              <a:t>A process that is prepared to execute when given the opportunity.</a:t>
            </a:r>
          </a:p>
          <a:p>
            <a:pPr>
              <a:buFont typeface="Arial" pitchFamily="34" charset="0"/>
              <a:buChar char="•"/>
            </a:pPr>
            <a:r>
              <a:rPr lang="en-US" sz="2000" b="1" dirty="0">
                <a:latin typeface="Calibri" pitchFamily="34" charset="0"/>
              </a:rPr>
              <a:t>Blocked/Waiting:-</a:t>
            </a:r>
          </a:p>
          <a:p>
            <a:pPr lvl="1"/>
            <a:r>
              <a:rPr lang="en-US" sz="2000" b="1" dirty="0">
                <a:latin typeface="Calibri" pitchFamily="34" charset="0"/>
              </a:rPr>
              <a:t> 	</a:t>
            </a:r>
            <a:r>
              <a:rPr lang="en-US" sz="2000" dirty="0">
                <a:latin typeface="Calibri" pitchFamily="34" charset="0"/>
              </a:rPr>
              <a:t>A process that cannot execute until some event occurs, such as the   </a:t>
            </a:r>
          </a:p>
          <a:p>
            <a:pPr lvl="1"/>
            <a:r>
              <a:rPr lang="en-US" sz="2000" dirty="0">
                <a:latin typeface="Calibri" pitchFamily="34" charset="0"/>
              </a:rPr>
              <a:t>        completion of an I/O operation.</a:t>
            </a:r>
          </a:p>
          <a:p>
            <a:pPr>
              <a:buFont typeface="Arial" pitchFamily="34" charset="0"/>
              <a:buChar char="•"/>
            </a:pPr>
            <a:r>
              <a:rPr lang="en-US" sz="2000" b="1" dirty="0">
                <a:latin typeface="Calibri" pitchFamily="34" charset="0"/>
              </a:rPr>
              <a:t>New:-</a:t>
            </a:r>
          </a:p>
          <a:p>
            <a:pPr lvl="1"/>
            <a:r>
              <a:rPr lang="en-US" sz="2000" b="1" dirty="0">
                <a:latin typeface="Calibri" pitchFamily="34" charset="0"/>
              </a:rPr>
              <a:t>    </a:t>
            </a:r>
            <a:r>
              <a:rPr lang="en-US" sz="2000" dirty="0">
                <a:latin typeface="Calibri" pitchFamily="34" charset="0"/>
              </a:rPr>
              <a:t>A process that has just been created but has not yet been admitted to the pool   </a:t>
            </a:r>
          </a:p>
          <a:p>
            <a:pPr lvl="1"/>
            <a:r>
              <a:rPr lang="en-US" sz="2000" dirty="0">
                <a:latin typeface="Calibri" pitchFamily="34" charset="0"/>
              </a:rPr>
              <a:t>   of executable processes by the OS.</a:t>
            </a:r>
          </a:p>
          <a:p>
            <a:pPr>
              <a:buFont typeface="Arial" pitchFamily="34" charset="0"/>
              <a:buChar char="•"/>
            </a:pPr>
            <a:r>
              <a:rPr lang="en-US" sz="2000" b="1" dirty="0">
                <a:latin typeface="Calibri" pitchFamily="34" charset="0"/>
              </a:rPr>
              <a:t>Exit: </a:t>
            </a:r>
          </a:p>
          <a:p>
            <a:pPr lvl="1"/>
            <a:r>
              <a:rPr lang="en-US" sz="2000" dirty="0">
                <a:latin typeface="Calibri" pitchFamily="34" charset="0"/>
              </a:rPr>
              <a:t>A process that has been released from the pool of executable processes by the OS.</a:t>
            </a:r>
          </a:p>
          <a:p>
            <a:endParaRPr lang="en-US" sz="2000" dirty="0">
              <a:latin typeface="Calibri" pitchFamily="34" charset="0"/>
            </a:endParaRPr>
          </a:p>
        </p:txBody>
      </p:sp>
      <p:pic>
        <p:nvPicPr>
          <p:cNvPr id="4" name="Picture 2" descr="E:\gp image\stick_figures_running_gears_md_wm.gif"/>
          <p:cNvPicPr>
            <a:picLocks noChangeAspect="1" noChangeArrowheads="1" noCrop="1"/>
          </p:cNvPicPr>
          <p:nvPr/>
        </p:nvPicPr>
        <p:blipFill>
          <a:blip r:embed="rId2"/>
          <a:srcRect/>
          <a:stretch>
            <a:fillRect/>
          </a:stretch>
        </p:blipFill>
        <p:spPr bwMode="auto">
          <a:xfrm>
            <a:off x="7010400" y="1143000"/>
            <a:ext cx="1905000" cy="1905000"/>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752600" y="1066800"/>
            <a:ext cx="7086600" cy="5257800"/>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a:solidFill>
                  <a:schemeClr val="tx1"/>
                </a:solidFill>
                <a:latin typeface="Calibri" panose="020F0502020204030204" pitchFamily="34" charset="0"/>
                <a:cs typeface="Calibri" panose="020F0502020204030204" pitchFamily="34" charset="0"/>
              </a:rPr>
              <a:t> Process &amp; Threads</a:t>
            </a:r>
          </a:p>
          <a:p>
            <a:pPr lvl="1"/>
            <a:r>
              <a:rPr lang="en-US" sz="3200" b="1" dirty="0"/>
              <a:t>The concept of Process, PCB</a:t>
            </a:r>
          </a:p>
          <a:p>
            <a:pPr lvl="1"/>
            <a:r>
              <a:rPr lang="en-US" sz="3200" dirty="0"/>
              <a:t>Creation and Termination of Process, </a:t>
            </a:r>
          </a:p>
          <a:p>
            <a:pPr lvl="1"/>
            <a:r>
              <a:rPr lang="en-US" sz="3200" dirty="0"/>
              <a:t>Process States and Models, </a:t>
            </a:r>
          </a:p>
          <a:p>
            <a:pPr lvl="1"/>
            <a:r>
              <a:rPr lang="en-US" sz="3200" dirty="0"/>
              <a:t>Process and Threads, </a:t>
            </a:r>
          </a:p>
          <a:p>
            <a:pPr lvl="1"/>
            <a:r>
              <a:rPr lang="en-US" sz="3200" dirty="0"/>
              <a:t>Types of Threads, </a:t>
            </a:r>
          </a:p>
          <a:p>
            <a:pPr lvl="1"/>
            <a:r>
              <a:rPr lang="en-US" sz="3200" dirty="0"/>
              <a:t>Process Vs. Threads</a:t>
            </a:r>
            <a:endParaRPr lang="en-US" sz="3200" dirty="0">
              <a:solidFill>
                <a:schemeClr val="tx1"/>
              </a:solidFill>
              <a:latin typeface="Calibri" panose="020F0502020204030204" pitchFamily="34" charset="0"/>
              <a:cs typeface="Calibri" panose="020F0502020204030204" pitchFamily="34" charset="0"/>
            </a:endParaRPr>
          </a:p>
        </p:txBody>
      </p:sp>
      <p:sp>
        <p:nvSpPr>
          <p:cNvPr id="7" name="Title 1"/>
          <p:cNvSpPr txBox="1">
            <a:spLocks/>
          </p:cNvSpPr>
          <p:nvPr/>
        </p:nvSpPr>
        <p:spPr>
          <a:xfrm>
            <a:off x="457200" y="76200"/>
            <a:ext cx="8229600" cy="639762"/>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2800" b="1" i="0" u="none" strike="noStrike" kern="1200" cap="none" spc="0" normalizeH="0" baseline="0" noProof="0" dirty="0">
                <a:ln>
                  <a:noFill/>
                </a:ln>
                <a:solidFill>
                  <a:schemeClr val="lt1"/>
                </a:solidFill>
                <a:effectLst/>
                <a:uLnTx/>
                <a:uFillTx/>
                <a:latin typeface="+mn-lt"/>
                <a:ea typeface="+mn-ea"/>
                <a:cs typeface="+mn-cs"/>
              </a:rPr>
              <a:t>Roadmap – part-2.1 </a:t>
            </a:r>
          </a:p>
        </p:txBody>
      </p:sp>
      <p:sp>
        <p:nvSpPr>
          <p:cNvPr id="6" name="Right Arrow 5"/>
          <p:cNvSpPr/>
          <p:nvPr/>
        </p:nvSpPr>
        <p:spPr>
          <a:xfrm>
            <a:off x="1447800" y="1142999"/>
            <a:ext cx="533400"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052" name="Picture 4" descr="E:\gp image\stick_figure_look_point_on_cliff_anim_md_wm.gif"/>
          <p:cNvPicPr>
            <a:picLocks noChangeAspect="1" noChangeArrowheads="1" noCrop="1"/>
          </p:cNvPicPr>
          <p:nvPr/>
        </p:nvPicPr>
        <p:blipFill>
          <a:blip r:embed="rId3"/>
          <a:srcRect/>
          <a:stretch>
            <a:fillRect/>
          </a:stretch>
        </p:blipFill>
        <p:spPr bwMode="auto">
          <a:xfrm>
            <a:off x="76200" y="715962"/>
            <a:ext cx="1524000" cy="2179638"/>
          </a:xfrm>
          <a:prstGeom prst="rect">
            <a:avLst/>
          </a:prstGeom>
          <a:noFill/>
        </p:spPr>
      </p:pic>
    </p:spTree>
    <p:extLst>
      <p:ext uri="{BB962C8B-B14F-4D97-AF65-F5344CB8AC3E}">
        <p14:creationId xmlns:p14="http://schemas.microsoft.com/office/powerpoint/2010/main" val="38827199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500"/>
                                  </p:stCondLst>
                                  <p:iterate type="lt">
                                    <p:tmPct val="4000"/>
                                  </p:iterate>
                                  <p:childTnLst>
                                    <p:set>
                                      <p:cBhvr override="childStyle">
                                        <p:cTn id="6" dur="1000" fill="hold"/>
                                        <p:tgtEl>
                                          <p:spTgt spid="6147">
                                            <p:txEl>
                                              <p:pRg st="0" end="0"/>
                                            </p:txEl>
                                          </p:spTgt>
                                        </p:tgtEl>
                                        <p:attrNameLst>
                                          <p:attrName>style.color</p:attrName>
                                        </p:attrNameLst>
                                      </p:cBhvr>
                                      <p:to>
                                        <p:clrVal>
                                          <a:schemeClr val="accent2"/>
                                        </p:clrVal>
                                      </p:to>
                                    </p:set>
                                    <p:set>
                                      <p:cBhvr>
                                        <p:cTn id="7" dur="1000" fill="hold"/>
                                        <p:tgtEl>
                                          <p:spTgt spid="6147">
                                            <p:txEl>
                                              <p:pRg st="0" end="0"/>
                                            </p:txEl>
                                          </p:spTgt>
                                        </p:tgtEl>
                                        <p:attrNameLst>
                                          <p:attrName>fillcolor</p:attrName>
                                        </p:attrNameLst>
                                      </p:cBhvr>
                                      <p:to>
                                        <p:clrVal>
                                          <a:schemeClr val="accent2"/>
                                        </p:clrVal>
                                      </p:to>
                                    </p:set>
                                    <p:set>
                                      <p:cBhvr>
                                        <p:cTn id="8" dur="1000" fill="hold"/>
                                        <p:tgtEl>
                                          <p:spTgt spid="614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60198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effectLst>
                  <a:outerShdw blurRad="38100" dist="38100" dir="2700000" algn="tl">
                    <a:srgbClr val="000000">
                      <a:alpha val="43137"/>
                    </a:srgbClr>
                  </a:outerShdw>
                </a:effectLst>
              </a:rPr>
              <a:t>Possible state transitions for this model are  as follows:-</a:t>
            </a:r>
          </a:p>
        </p:txBody>
      </p:sp>
      <p:sp>
        <p:nvSpPr>
          <p:cNvPr id="8" name="Rectangle 7"/>
          <p:cNvSpPr/>
          <p:nvPr/>
        </p:nvSpPr>
        <p:spPr>
          <a:xfrm>
            <a:off x="0" y="381000"/>
            <a:ext cx="9144000" cy="6463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 </a:t>
            </a:r>
            <a:r>
              <a:rPr lang="en-US" b="1" dirty="0"/>
              <a:t>Null -&gt; New: 	</a:t>
            </a:r>
            <a:r>
              <a:rPr lang="en-US" dirty="0"/>
              <a:t>A new process is created to execute a program.</a:t>
            </a:r>
          </a:p>
          <a:p>
            <a:pPr>
              <a:buFont typeface="Arial" pitchFamily="34" charset="0"/>
              <a:buChar char="•"/>
            </a:pPr>
            <a:r>
              <a:rPr lang="en-US" b="1" dirty="0"/>
              <a:t> New -&gt; Ready: </a:t>
            </a:r>
          </a:p>
          <a:p>
            <a:pPr lvl="2">
              <a:buFont typeface="Arial" pitchFamily="34" charset="0"/>
              <a:buChar char="•"/>
            </a:pPr>
            <a:r>
              <a:rPr lang="en-US" dirty="0"/>
              <a:t>The OS  will move a process from the New state to the Ready state when it is  </a:t>
            </a:r>
          </a:p>
          <a:p>
            <a:pPr lvl="2"/>
            <a:r>
              <a:rPr lang="en-US" dirty="0"/>
              <a:t>  prepared to take on an additional process.</a:t>
            </a:r>
          </a:p>
          <a:p>
            <a:pPr>
              <a:buFont typeface="Arial" pitchFamily="34" charset="0"/>
              <a:buChar char="•"/>
            </a:pPr>
            <a:r>
              <a:rPr lang="en-US" b="1" dirty="0"/>
              <a:t> Ready -&gt; Running:</a:t>
            </a:r>
          </a:p>
          <a:p>
            <a:pPr lvl="2">
              <a:buFont typeface="Arial" pitchFamily="34" charset="0"/>
              <a:buChar char="•"/>
            </a:pPr>
            <a:r>
              <a:rPr lang="en-US" b="1" dirty="0"/>
              <a:t> </a:t>
            </a:r>
            <a:r>
              <a:rPr lang="en-US" dirty="0"/>
              <a:t>When it is time to select a process to run, the OS chooses one of the processes in the Ready state.</a:t>
            </a:r>
          </a:p>
          <a:p>
            <a:pPr>
              <a:buFont typeface="Arial" pitchFamily="34" charset="0"/>
              <a:buChar char="•"/>
            </a:pPr>
            <a:r>
              <a:rPr lang="en-US" b="1" dirty="0"/>
              <a:t>Running -&gt; Exit: </a:t>
            </a:r>
          </a:p>
          <a:p>
            <a:pPr lvl="2">
              <a:buFont typeface="Arial" pitchFamily="34" charset="0"/>
              <a:buChar char="•"/>
            </a:pPr>
            <a:r>
              <a:rPr lang="en-US" dirty="0"/>
              <a:t>The currently running process is terminated by the OS if it is completed.</a:t>
            </a:r>
          </a:p>
          <a:p>
            <a:pPr>
              <a:buFont typeface="Arial" pitchFamily="34" charset="0"/>
              <a:buChar char="•"/>
            </a:pPr>
            <a:r>
              <a:rPr lang="en-US" b="1" dirty="0"/>
              <a:t>Running -&gt; Ready: </a:t>
            </a:r>
          </a:p>
          <a:p>
            <a:pPr lvl="1">
              <a:buFont typeface="Arial" pitchFamily="34" charset="0"/>
              <a:buChar char="•"/>
            </a:pPr>
            <a:r>
              <a:rPr lang="en-US" dirty="0"/>
              <a:t>The most common reason for this transition is that the running process has timeout.</a:t>
            </a:r>
          </a:p>
          <a:p>
            <a:pPr>
              <a:buFont typeface="Arial" pitchFamily="34" charset="0"/>
              <a:buChar char="•"/>
            </a:pPr>
            <a:r>
              <a:rPr lang="en-US" b="1" dirty="0"/>
              <a:t>Running -&gt;Blocked: </a:t>
            </a:r>
          </a:p>
          <a:p>
            <a:pPr lvl="1">
              <a:buFont typeface="Arial" pitchFamily="34" charset="0"/>
              <a:buChar char="•"/>
            </a:pPr>
            <a:r>
              <a:rPr lang="en-US" dirty="0"/>
              <a:t>A process is put in the Blocked state if it requests something for which it must wait.</a:t>
            </a:r>
          </a:p>
          <a:p>
            <a:pPr>
              <a:buFont typeface="Arial" pitchFamily="34" charset="0"/>
              <a:buChar char="•"/>
            </a:pPr>
            <a:r>
              <a:rPr lang="en-US" b="1" dirty="0"/>
              <a:t>Blocked -&gt;Ready: </a:t>
            </a:r>
          </a:p>
          <a:p>
            <a:pPr lvl="1">
              <a:buFont typeface="Arial" pitchFamily="34" charset="0"/>
              <a:buChar char="•"/>
            </a:pPr>
            <a:r>
              <a:rPr lang="en-US" dirty="0"/>
              <a:t>A process in the Blocked state is moved to the Ready state when the event for which it has been waiting occurs. </a:t>
            </a:r>
          </a:p>
          <a:p>
            <a:pPr>
              <a:buFont typeface="Arial" pitchFamily="34" charset="0"/>
              <a:buChar char="•"/>
            </a:pPr>
            <a:r>
              <a:rPr lang="en-US" b="1" dirty="0"/>
              <a:t>Ready -&gt; Exit: </a:t>
            </a:r>
          </a:p>
          <a:p>
            <a:pPr lvl="1">
              <a:buFont typeface="Arial" pitchFamily="34" charset="0"/>
              <a:buChar char="•"/>
            </a:pPr>
            <a:r>
              <a:rPr lang="en-US" dirty="0"/>
              <a:t> For clarity, this transition is not shown on the state diagram. </a:t>
            </a:r>
            <a:r>
              <a:rPr lang="en-US" dirty="0" err="1"/>
              <a:t>E.g</a:t>
            </a:r>
            <a:r>
              <a:rPr lang="en-US" dirty="0"/>
              <a:t> If Parent terminates all its  child processes.</a:t>
            </a:r>
          </a:p>
          <a:p>
            <a:pPr>
              <a:buFont typeface="Arial" pitchFamily="34" charset="0"/>
              <a:buChar char="•"/>
            </a:pPr>
            <a:r>
              <a:rPr lang="en-US" b="1" dirty="0"/>
              <a:t>Blocked -&gt; Exit: </a:t>
            </a:r>
          </a:p>
          <a:p>
            <a:pPr lvl="1">
              <a:buFont typeface="Arial" pitchFamily="34" charset="0"/>
              <a:buChar char="•"/>
            </a:pPr>
            <a:r>
              <a:rPr lang="en-US" dirty="0"/>
              <a:t>The comments under the preceding item apply.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609600"/>
            <a:ext cx="9144000"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0" y="0"/>
            <a:ext cx="60198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effectLst>
                  <a:outerShdw blurRad="38100" dist="38100" dir="2700000" algn="tl">
                    <a:srgbClr val="000000">
                      <a:alpha val="43137"/>
                    </a:srgbClr>
                  </a:outerShdw>
                </a:effectLst>
              </a:rPr>
              <a:t>Process </a:t>
            </a:r>
            <a:r>
              <a:rPr lang="en-US">
                <a:effectLst>
                  <a:outerShdw blurRad="38100" dist="38100" dir="2700000" algn="tl">
                    <a:srgbClr val="000000">
                      <a:alpha val="43137"/>
                    </a:srgbClr>
                  </a:outerShdw>
                </a:effectLst>
              </a:rPr>
              <a:t>State Example :-</a:t>
            </a:r>
            <a:endParaRPr lang="en-US" dirty="0">
              <a:effectLst>
                <a:outerShdw blurRad="38100" dist="38100" dir="2700000" algn="tl">
                  <a:srgbClr val="000000">
                    <a:alpha val="43137"/>
                  </a:srgb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Content Placeholder 3" descr="Fig03_08a.gif"/>
          <p:cNvPicPr>
            <a:picLocks noGrp="1" noChangeAspect="1"/>
          </p:cNvPicPr>
          <p:nvPr>
            <p:ph idx="1"/>
          </p:nvPr>
        </p:nvPicPr>
        <p:blipFill>
          <a:blip r:embed="rId3"/>
          <a:srcRect/>
          <a:stretch>
            <a:fillRect/>
          </a:stretch>
        </p:blipFill>
        <p:spPr>
          <a:xfrm>
            <a:off x="76200" y="1524000"/>
            <a:ext cx="8534400" cy="2971800"/>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p:cNvSpPr/>
          <p:nvPr/>
        </p:nvSpPr>
        <p:spPr>
          <a:xfrm>
            <a:off x="0" y="4724400"/>
            <a:ext cx="906780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dirty="0"/>
              <a:t> In the simplest solution, this model would require an additional queue for the blocked    </a:t>
            </a:r>
          </a:p>
          <a:p>
            <a:r>
              <a:rPr lang="en-US" dirty="0"/>
              <a:t>  processes. </a:t>
            </a:r>
          </a:p>
          <a:p>
            <a:pPr>
              <a:buFont typeface="Arial" pitchFamily="34" charset="0"/>
              <a:buChar char="•"/>
            </a:pPr>
            <a:r>
              <a:rPr lang="en-US" b="1" dirty="0"/>
              <a:t> But </a:t>
            </a:r>
            <a:r>
              <a:rPr lang="en-US" dirty="0"/>
              <a:t>when an event occurs the dispatcher would have to cycle through the entire queue to see which process is waiting for the event.</a:t>
            </a:r>
          </a:p>
          <a:p>
            <a:pPr lvl="1">
              <a:buFont typeface="Arial" pitchFamily="34" charset="0"/>
              <a:buChar char="•"/>
            </a:pPr>
            <a:r>
              <a:rPr lang="en-US" dirty="0"/>
              <a:t>This can cause huge overhead when their may be 100’s or 1000’s of processes.</a:t>
            </a:r>
          </a:p>
          <a:p>
            <a:pPr>
              <a:buFont typeface="Arial" pitchFamily="34" charset="0"/>
              <a:buChar char="•"/>
            </a:pPr>
            <a:r>
              <a:rPr lang="en-US" dirty="0"/>
              <a:t> Solution to above is that use multiple queues for blocked processes.</a:t>
            </a:r>
          </a:p>
        </p:txBody>
      </p:sp>
      <p:sp>
        <p:nvSpPr>
          <p:cNvPr id="6" name="Title 1"/>
          <p:cNvSpPr txBox="1">
            <a:spLocks/>
          </p:cNvSpPr>
          <p:nvPr/>
        </p:nvSpPr>
        <p:spPr>
          <a:xfrm>
            <a:off x="76200" y="152400"/>
            <a:ext cx="6553200" cy="457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rPr>
              <a:t>Queuing</a:t>
            </a:r>
            <a:r>
              <a:rPr kumimoji="0" lang="en-US" sz="2000" b="1" i="0" u="none" strike="noStrike" kern="1200" cap="none" spc="0" normalizeH="0" noProof="0" dirty="0">
                <a:ln>
                  <a:noFill/>
                </a:ln>
                <a:solidFill>
                  <a:srgbClr val="0070C0"/>
                </a:solidFill>
                <a:effectLst/>
                <a:uLnTx/>
                <a:uFillTx/>
                <a:latin typeface="Calibri" pitchFamily="34" charset="0"/>
                <a:ea typeface="+mn-ea"/>
                <a:cs typeface="+mn-cs"/>
              </a:rPr>
              <a:t> Diagram for Two state Process Model</a:t>
            </a:r>
            <a:endParaRPr kumimoji="0" lang="en-US" sz="2000" b="1" i="0" u="none" strike="noStrike" kern="1200" cap="none" spc="0" normalizeH="0" baseline="0" noProof="0" dirty="0">
              <a:ln>
                <a:noFill/>
              </a:ln>
              <a:solidFill>
                <a:srgbClr val="0070C0"/>
              </a:solidFill>
              <a:effectLst/>
              <a:uLnTx/>
              <a:uFillTx/>
              <a:latin typeface="Calibri" pitchFamily="34" charset="0"/>
              <a:ea typeface="+mn-ea"/>
              <a:cs typeface="+mn-cs"/>
            </a:endParaRPr>
          </a:p>
        </p:txBody>
      </p:sp>
      <p:sp>
        <p:nvSpPr>
          <p:cNvPr id="7" name="Title 1"/>
          <p:cNvSpPr txBox="1">
            <a:spLocks/>
          </p:cNvSpPr>
          <p:nvPr/>
        </p:nvSpPr>
        <p:spPr>
          <a:xfrm>
            <a:off x="304800" y="83820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(1) Using Two Queues:-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Content Placeholder 3" descr="Fig03_08b.gif"/>
          <p:cNvPicPr>
            <a:picLocks noGrp="1" noChangeAspect="1"/>
          </p:cNvPicPr>
          <p:nvPr>
            <p:ph idx="1"/>
          </p:nvPr>
        </p:nvPicPr>
        <p:blipFill>
          <a:blip r:embed="rId3"/>
          <a:srcRect/>
          <a:stretch>
            <a:fillRect/>
          </a:stretch>
        </p:blipFill>
        <p:spPr>
          <a:xfrm>
            <a:off x="76200" y="533400"/>
            <a:ext cx="8839200" cy="4738688"/>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p:cNvSpPr/>
          <p:nvPr/>
        </p:nvSpPr>
        <p:spPr>
          <a:xfrm>
            <a:off x="76200" y="5512713"/>
            <a:ext cx="8991600" cy="43088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200" dirty="0">
                <a:latin typeface="Calibri" pitchFamily="34" charset="0"/>
              </a:rPr>
              <a:t>More efficient to have a separate ‘blocked’ queue for each type of event.</a:t>
            </a:r>
          </a:p>
        </p:txBody>
      </p:sp>
      <p:sp>
        <p:nvSpPr>
          <p:cNvPr id="6" name="Title 1"/>
          <p:cNvSpPr txBox="1">
            <a:spLocks/>
          </p:cNvSpPr>
          <p:nvPr/>
        </p:nvSpPr>
        <p:spPr>
          <a:xfrm>
            <a:off x="381000" y="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(2) Using Multiple Queues:-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0" y="1600200"/>
            <a:ext cx="9144000" cy="3657600"/>
          </a:xfrm>
        </p:spPr>
        <p:style>
          <a:lnRef idx="2">
            <a:schemeClr val="accent1"/>
          </a:lnRef>
          <a:fillRef idx="1">
            <a:schemeClr val="lt1"/>
          </a:fillRef>
          <a:effectRef idx="0">
            <a:schemeClr val="accent1"/>
          </a:effectRef>
          <a:fontRef idx="minor">
            <a:schemeClr val="dk1"/>
          </a:fontRef>
        </p:style>
        <p:txBody>
          <a:bodyPr>
            <a:noAutofit/>
          </a:bodyPr>
          <a:lstStyle/>
          <a:p>
            <a:r>
              <a:rPr lang="en-US" sz="2000" dirty="0">
                <a:latin typeface="Calibri" pitchFamily="34" charset="0"/>
              </a:rPr>
              <a:t>Each process to be executed must be loaded fully into main memory. </a:t>
            </a:r>
          </a:p>
          <a:p>
            <a:r>
              <a:rPr lang="en-US" sz="2000" dirty="0">
                <a:latin typeface="Calibri" pitchFamily="34" charset="0"/>
              </a:rPr>
              <a:t>Thus, in Figure 3.8b, all of the processes in all of the queues must be resident in main memory. </a:t>
            </a:r>
          </a:p>
          <a:p>
            <a:pPr>
              <a:lnSpc>
                <a:spcPct val="90000"/>
              </a:lnSpc>
            </a:pPr>
            <a:r>
              <a:rPr lang="en-US" sz="2000" dirty="0">
                <a:latin typeface="Calibri" pitchFamily="34" charset="0"/>
              </a:rPr>
              <a:t>Processor is faster than I/O so if all processes in memory are waiting for I/O then </a:t>
            </a:r>
          </a:p>
          <a:p>
            <a:pPr>
              <a:lnSpc>
                <a:spcPct val="90000"/>
              </a:lnSpc>
              <a:buNone/>
            </a:pPr>
            <a:r>
              <a:rPr lang="en-US" sz="2000" dirty="0">
                <a:latin typeface="Calibri" pitchFamily="34" charset="0"/>
              </a:rPr>
              <a:t>      processor, in uniprogramming, is idle much of time.</a:t>
            </a:r>
          </a:p>
          <a:p>
            <a:pPr lvl="1">
              <a:lnSpc>
                <a:spcPct val="90000"/>
              </a:lnSpc>
              <a:buFont typeface="Wingdings" pitchFamily="2" charset="2"/>
              <a:buChar char="ü"/>
            </a:pPr>
            <a:r>
              <a:rPr lang="en-US" sz="2000" dirty="0">
                <a:latin typeface="Calibri" pitchFamily="34" charset="0"/>
              </a:rPr>
              <a:t>One solution is Main memory could be expanded to accommodate more processes but that is costly. </a:t>
            </a:r>
          </a:p>
          <a:p>
            <a:pPr lvl="1">
              <a:lnSpc>
                <a:spcPct val="90000"/>
              </a:lnSpc>
              <a:buFont typeface="Wingdings" pitchFamily="2" charset="2"/>
              <a:buChar char="ü"/>
            </a:pPr>
            <a:r>
              <a:rPr lang="en-US" sz="2000" dirty="0">
                <a:latin typeface="Calibri" pitchFamily="34" charset="0"/>
              </a:rPr>
              <a:t>Another solution is Swapping these processes to disk to free up more memory and use processor on more processes</a:t>
            </a:r>
          </a:p>
          <a:p>
            <a:pPr>
              <a:lnSpc>
                <a:spcPct val="90000"/>
              </a:lnSpc>
            </a:pPr>
            <a:r>
              <a:rPr lang="en-US" sz="2000" dirty="0">
                <a:latin typeface="Calibri" pitchFamily="34" charset="0"/>
              </a:rPr>
              <a:t>Blocked state becomes </a:t>
            </a:r>
            <a:r>
              <a:rPr lang="en-US" sz="2000" b="1" dirty="0">
                <a:latin typeface="Calibri" pitchFamily="34" charset="0"/>
              </a:rPr>
              <a:t>suspend</a:t>
            </a:r>
            <a:r>
              <a:rPr lang="en-US" sz="2000" dirty="0">
                <a:latin typeface="Calibri" pitchFamily="34" charset="0"/>
              </a:rPr>
              <a:t> state when swapped to disk</a:t>
            </a:r>
          </a:p>
          <a:p>
            <a:pPr>
              <a:lnSpc>
                <a:spcPct val="90000"/>
              </a:lnSpc>
            </a:pPr>
            <a:endParaRPr lang="en-US" sz="2000" dirty="0">
              <a:latin typeface="Calibri" pitchFamily="34" charset="0"/>
            </a:endParaRPr>
          </a:p>
          <a:p>
            <a:endParaRPr lang="en-US" sz="2000" dirty="0">
              <a:latin typeface="Calibri" pitchFamily="34" charset="0"/>
            </a:endParaRPr>
          </a:p>
        </p:txBody>
      </p:sp>
      <p:sp>
        <p:nvSpPr>
          <p:cNvPr id="5" name="Title 1"/>
          <p:cNvSpPr txBox="1">
            <a:spLocks/>
          </p:cNvSpPr>
          <p:nvPr/>
        </p:nvSpPr>
        <p:spPr>
          <a:xfrm>
            <a:off x="457200" y="0"/>
            <a:ext cx="8229600" cy="5334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lt1"/>
                </a:solidFill>
                <a:effectLst/>
                <a:uLnTx/>
                <a:uFillTx/>
                <a:latin typeface="Calibri" pitchFamily="34" charset="0"/>
                <a:ea typeface="+mn-ea"/>
                <a:cs typeface="+mn-cs"/>
              </a:rPr>
              <a:t>Suspended Processes</a:t>
            </a:r>
          </a:p>
        </p:txBody>
      </p:sp>
      <p:sp>
        <p:nvSpPr>
          <p:cNvPr id="6" name="Title 1"/>
          <p:cNvSpPr txBox="1">
            <a:spLocks/>
          </p:cNvSpPr>
          <p:nvPr/>
        </p:nvSpPr>
        <p:spPr>
          <a:xfrm>
            <a:off x="304800" y="60960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The Need For Swapping</a:t>
            </a:r>
          </a:p>
        </p:txBody>
      </p:sp>
      <p:pic>
        <p:nvPicPr>
          <p:cNvPr id="12291" name="Picture 3" descr="E:\gp image\images.jpg"/>
          <p:cNvPicPr>
            <a:picLocks noChangeAspect="1" noChangeArrowheads="1"/>
          </p:cNvPicPr>
          <p:nvPr/>
        </p:nvPicPr>
        <p:blipFill>
          <a:blip r:embed="rId3"/>
          <a:srcRect/>
          <a:stretch>
            <a:fillRect/>
          </a:stretch>
        </p:blipFill>
        <p:spPr bwMode="auto">
          <a:xfrm>
            <a:off x="7010400" y="5166360"/>
            <a:ext cx="1676400" cy="1676400"/>
          </a:xfrm>
          <a:prstGeom prst="rect">
            <a:avLst/>
          </a:prstGeo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75252"/>
            <a:ext cx="9144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Again, the simple solution is to add a single state – but this only allows processes which are blocked to be swapped out.</a:t>
            </a:r>
          </a:p>
        </p:txBody>
      </p:sp>
      <p:sp>
        <p:nvSpPr>
          <p:cNvPr id="6" name="Title 1"/>
          <p:cNvSpPr txBox="1">
            <a:spLocks/>
          </p:cNvSpPr>
          <p:nvPr/>
        </p:nvSpPr>
        <p:spPr>
          <a:xfrm>
            <a:off x="457200" y="0"/>
            <a:ext cx="8229600" cy="5334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lt1"/>
                </a:solidFill>
                <a:effectLst/>
                <a:uLnTx/>
                <a:uFillTx/>
                <a:latin typeface="Calibri" pitchFamily="34" charset="0"/>
                <a:ea typeface="+mn-ea"/>
                <a:cs typeface="+mn-cs"/>
              </a:rPr>
              <a:t>Suspended Processes</a:t>
            </a:r>
          </a:p>
        </p:txBody>
      </p:sp>
      <p:sp>
        <p:nvSpPr>
          <p:cNvPr id="7" name="Title 1"/>
          <p:cNvSpPr txBox="1">
            <a:spLocks/>
          </p:cNvSpPr>
          <p:nvPr/>
        </p:nvSpPr>
        <p:spPr>
          <a:xfrm>
            <a:off x="304800" y="60960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With one suspend state:-</a:t>
            </a:r>
          </a:p>
        </p:txBody>
      </p:sp>
      <p:pic>
        <p:nvPicPr>
          <p:cNvPr id="1026" name="Picture 2"/>
          <p:cNvPicPr>
            <a:picLocks noChangeAspect="1" noChangeArrowheads="1"/>
          </p:cNvPicPr>
          <p:nvPr/>
        </p:nvPicPr>
        <p:blipFill>
          <a:blip r:embed="rId3"/>
          <a:srcRect/>
          <a:stretch>
            <a:fillRect/>
          </a:stretch>
        </p:blipFill>
        <p:spPr bwMode="auto">
          <a:xfrm>
            <a:off x="0" y="1158826"/>
            <a:ext cx="9144000" cy="4191000"/>
          </a:xfrm>
          <a:prstGeom prst="rect">
            <a:avLst/>
          </a:prstGeom>
          <a:ln w="88900" cap="sq" cmpd="thickThin">
            <a:solidFill>
              <a:srgbClr val="000000"/>
            </a:solidFill>
            <a:prstDash val="solid"/>
            <a:miter lim="800000"/>
          </a:ln>
          <a:effectLst>
            <a:innerShdw blurRad="76200">
              <a:srgbClr val="000000"/>
            </a:innerShdw>
          </a:effectLst>
        </p:spPr>
      </p:pic>
      <p:pic>
        <p:nvPicPr>
          <p:cNvPr id="2050" name="Picture 2"/>
          <p:cNvPicPr>
            <a:picLocks noChangeAspect="1" noChangeArrowheads="1"/>
          </p:cNvPicPr>
          <p:nvPr/>
        </p:nvPicPr>
        <p:blipFill>
          <a:blip r:embed="rId4"/>
          <a:srcRect/>
          <a:stretch>
            <a:fillRect/>
          </a:stretch>
        </p:blipFill>
        <p:spPr bwMode="auto">
          <a:xfrm>
            <a:off x="1533525" y="5546774"/>
            <a:ext cx="5467350" cy="304800"/>
          </a:xfrm>
          <a:prstGeom prst="rect">
            <a:avLst/>
          </a:prstGeom>
          <a:noFill/>
          <a:ln w="9525">
            <a:noFill/>
            <a:miter lim="800000"/>
            <a:headEnd/>
            <a:tailEnd/>
          </a:ln>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457200"/>
            <a:ext cx="9144000"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000" dirty="0">
                <a:latin typeface="Calibri" pitchFamily="34" charset="0"/>
              </a:rPr>
              <a:t> When all of the processes in main memory are in the Blocked state, the OS can </a:t>
            </a:r>
          </a:p>
          <a:p>
            <a:r>
              <a:rPr lang="en-US" sz="2000" dirty="0">
                <a:latin typeface="Calibri" pitchFamily="34" charset="0"/>
              </a:rPr>
              <a:t>   suspend one process by putting it in the Suspend state and transferring it to disk.</a:t>
            </a:r>
          </a:p>
          <a:p>
            <a:endParaRPr lang="en-US" sz="2000" dirty="0">
              <a:latin typeface="Calibri" pitchFamily="34" charset="0"/>
            </a:endParaRPr>
          </a:p>
          <a:p>
            <a:pPr>
              <a:buFont typeface="Arial" pitchFamily="34" charset="0"/>
              <a:buChar char="•"/>
            </a:pPr>
            <a:r>
              <a:rPr lang="en-US" sz="2000" dirty="0">
                <a:latin typeface="Calibri" pitchFamily="34" charset="0"/>
              </a:rPr>
              <a:t> When Os has to bring in another process, it is possible that the event for which </a:t>
            </a:r>
          </a:p>
          <a:p>
            <a:r>
              <a:rPr lang="en-US" sz="2000" dirty="0">
                <a:latin typeface="Calibri" pitchFamily="34" charset="0"/>
              </a:rPr>
              <a:t>  process has blocked, occurred and that process is ready for execution. </a:t>
            </a:r>
          </a:p>
          <a:p>
            <a:endParaRPr lang="en-US" sz="2000" dirty="0">
              <a:latin typeface="Calibri" pitchFamily="34" charset="0"/>
            </a:endParaRPr>
          </a:p>
          <a:p>
            <a:pPr>
              <a:buFont typeface="Arial" pitchFamily="34" charset="0"/>
              <a:buChar char="•"/>
            </a:pPr>
            <a:r>
              <a:rPr lang="en-US" sz="2000" dirty="0">
                <a:latin typeface="Calibri" pitchFamily="34" charset="0"/>
              </a:rPr>
              <a:t> But all the processes which are blocked and which are available for execution are in    </a:t>
            </a:r>
          </a:p>
          <a:p>
            <a:r>
              <a:rPr lang="en-US" sz="2000" dirty="0">
                <a:latin typeface="Calibri" pitchFamily="34" charset="0"/>
              </a:rPr>
              <a:t>   the same state suspend state. </a:t>
            </a:r>
          </a:p>
          <a:p>
            <a:endParaRPr lang="en-US" sz="2000" dirty="0">
              <a:latin typeface="Calibri" pitchFamily="34" charset="0"/>
            </a:endParaRPr>
          </a:p>
          <a:p>
            <a:pPr>
              <a:buFont typeface="Arial" pitchFamily="34" charset="0"/>
              <a:buChar char="•"/>
            </a:pPr>
            <a:r>
              <a:rPr lang="en-US" sz="2000" dirty="0">
                <a:latin typeface="Calibri" pitchFamily="34" charset="0"/>
              </a:rPr>
              <a:t>So Os has to search entire queue to find the process which is ready and suspended.</a:t>
            </a:r>
          </a:p>
          <a:p>
            <a:pPr>
              <a:buFont typeface="Arial" pitchFamily="34" charset="0"/>
              <a:buChar char="•"/>
            </a:pPr>
            <a:endParaRPr lang="en-US" sz="2000" dirty="0">
              <a:latin typeface="Calibri" pitchFamily="34" charset="0"/>
            </a:endParaRPr>
          </a:p>
          <a:p>
            <a:pPr>
              <a:buFont typeface="Arial" pitchFamily="34" charset="0"/>
              <a:buChar char="•"/>
            </a:pPr>
            <a:r>
              <a:rPr lang="en-US" sz="2000" dirty="0">
                <a:latin typeface="Calibri" pitchFamily="34" charset="0"/>
              </a:rPr>
              <a:t>So We can add two suspend states:-  </a:t>
            </a:r>
            <a:r>
              <a:rPr lang="en-US" sz="2000" b="1" dirty="0">
                <a:latin typeface="Calibri" pitchFamily="34" charset="0"/>
              </a:rPr>
              <a:t>Ready / suspend</a:t>
            </a:r>
            <a:r>
              <a:rPr lang="en-US" sz="2000" dirty="0">
                <a:latin typeface="Calibri" pitchFamily="34" charset="0"/>
              </a:rPr>
              <a:t> and </a:t>
            </a:r>
            <a:r>
              <a:rPr lang="en-US" sz="2000" b="1" dirty="0">
                <a:latin typeface="Calibri" pitchFamily="34" charset="0"/>
              </a:rPr>
              <a:t>Blocked / suspend</a:t>
            </a:r>
          </a:p>
        </p:txBody>
      </p:sp>
      <p:sp>
        <p:nvSpPr>
          <p:cNvPr id="3" name="Title 1"/>
          <p:cNvSpPr txBox="1">
            <a:spLocks/>
          </p:cNvSpPr>
          <p:nvPr/>
        </p:nvSpPr>
        <p:spPr>
          <a:xfrm>
            <a:off x="304800" y="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Problem With one suspend state:-</a:t>
            </a:r>
          </a:p>
        </p:txBody>
      </p:sp>
      <p:pic>
        <p:nvPicPr>
          <p:cNvPr id="13314" name="Picture 2" descr="E:\gp image\stick_figure_tighten_bolt_wrench_md_wm.gif"/>
          <p:cNvPicPr>
            <a:picLocks noChangeAspect="1" noChangeArrowheads="1" noCrop="1"/>
          </p:cNvPicPr>
          <p:nvPr/>
        </p:nvPicPr>
        <p:blipFill>
          <a:blip r:embed="rId2"/>
          <a:srcRect/>
          <a:stretch>
            <a:fillRect/>
          </a:stretch>
        </p:blipFill>
        <p:spPr bwMode="auto">
          <a:xfrm>
            <a:off x="304800" y="4495800"/>
            <a:ext cx="2095500" cy="20955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76200" y="990600"/>
            <a:ext cx="8991599" cy="5791200"/>
          </a:xfrm>
          <a:prstGeom prst="rect">
            <a:avLst/>
          </a:prstGeom>
          <a:ln w="88900" cap="sq" cmpd="thickThin">
            <a:solidFill>
              <a:srgbClr val="000000"/>
            </a:solidFill>
            <a:prstDash val="solid"/>
            <a:miter lim="800000"/>
          </a:ln>
          <a:effectLst>
            <a:innerShdw blurRad="76200">
              <a:srgbClr val="000000"/>
            </a:innerShdw>
          </a:effectLst>
        </p:spPr>
      </p:pic>
      <p:sp>
        <p:nvSpPr>
          <p:cNvPr id="7" name="Title 1"/>
          <p:cNvSpPr txBox="1">
            <a:spLocks/>
          </p:cNvSpPr>
          <p:nvPr/>
        </p:nvSpPr>
        <p:spPr>
          <a:xfrm>
            <a:off x="14555" y="15240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Seven State Process Model</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85800"/>
            <a:ext cx="9144000"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alibri" pitchFamily="34" charset="0"/>
              </a:rPr>
              <a:t>Two suspend states allow all processes which are not actually running to be swapped.</a:t>
            </a:r>
          </a:p>
          <a:p>
            <a:r>
              <a:rPr lang="en-US" dirty="0">
                <a:latin typeface="Calibri" pitchFamily="34" charset="0"/>
              </a:rPr>
              <a:t>Run through the four states:</a:t>
            </a:r>
          </a:p>
          <a:p>
            <a:pPr>
              <a:buFontTx/>
              <a:buChar char="•"/>
            </a:pPr>
            <a:r>
              <a:rPr lang="en-NZ" dirty="0">
                <a:latin typeface="Calibri" pitchFamily="34" charset="0"/>
              </a:rPr>
              <a:t> </a:t>
            </a:r>
            <a:r>
              <a:rPr lang="en-NZ" b="1" dirty="0">
                <a:latin typeface="Calibri" pitchFamily="34" charset="0"/>
              </a:rPr>
              <a:t>Ready: </a:t>
            </a:r>
          </a:p>
          <a:p>
            <a:pPr lvl="1">
              <a:buFontTx/>
              <a:buChar char="•"/>
            </a:pPr>
            <a:r>
              <a:rPr lang="en-NZ" dirty="0">
                <a:latin typeface="Calibri" pitchFamily="34" charset="0"/>
              </a:rPr>
              <a:t>The process is in main memory and available for execution.</a:t>
            </a:r>
          </a:p>
          <a:p>
            <a:r>
              <a:rPr lang="en-NZ" dirty="0">
                <a:latin typeface="Calibri" pitchFamily="34" charset="0"/>
              </a:rPr>
              <a:t>• </a:t>
            </a:r>
            <a:r>
              <a:rPr lang="en-NZ" b="1" dirty="0">
                <a:latin typeface="Calibri" pitchFamily="34" charset="0"/>
              </a:rPr>
              <a:t>Blocked:</a:t>
            </a:r>
            <a:r>
              <a:rPr lang="en-NZ" dirty="0">
                <a:latin typeface="Calibri" pitchFamily="34" charset="0"/>
              </a:rPr>
              <a:t> </a:t>
            </a:r>
          </a:p>
          <a:p>
            <a:pPr lvl="1">
              <a:buFont typeface="Arial" pitchFamily="34" charset="0"/>
              <a:buChar char="•"/>
            </a:pPr>
            <a:r>
              <a:rPr lang="en-NZ" dirty="0">
                <a:latin typeface="Calibri" pitchFamily="34" charset="0"/>
              </a:rPr>
              <a:t>The process is in main memory and awaiting an event.</a:t>
            </a:r>
          </a:p>
          <a:p>
            <a:r>
              <a:rPr lang="en-NZ" dirty="0">
                <a:latin typeface="Calibri" pitchFamily="34" charset="0"/>
              </a:rPr>
              <a:t>• </a:t>
            </a:r>
            <a:r>
              <a:rPr lang="en-NZ" b="1" dirty="0">
                <a:latin typeface="Calibri" pitchFamily="34" charset="0"/>
              </a:rPr>
              <a:t>Blocked/Suspend: </a:t>
            </a:r>
          </a:p>
          <a:p>
            <a:pPr lvl="1">
              <a:buFont typeface="Arial" pitchFamily="34" charset="0"/>
              <a:buChar char="•"/>
            </a:pPr>
            <a:r>
              <a:rPr lang="en-NZ" dirty="0">
                <a:latin typeface="Calibri" pitchFamily="34" charset="0"/>
              </a:rPr>
              <a:t>The process is in secondary memory and awaiting an event.</a:t>
            </a:r>
          </a:p>
          <a:p>
            <a:r>
              <a:rPr lang="en-NZ" dirty="0">
                <a:latin typeface="Calibri" pitchFamily="34" charset="0"/>
              </a:rPr>
              <a:t>• </a:t>
            </a:r>
            <a:r>
              <a:rPr lang="en-NZ" b="1" dirty="0">
                <a:latin typeface="Calibri" pitchFamily="34" charset="0"/>
              </a:rPr>
              <a:t>Ready/Suspend: </a:t>
            </a:r>
          </a:p>
          <a:p>
            <a:pPr lvl="1">
              <a:buFont typeface="Arial" pitchFamily="34" charset="0"/>
              <a:buChar char="•"/>
            </a:pPr>
            <a:r>
              <a:rPr lang="en-NZ" dirty="0">
                <a:latin typeface="Calibri" pitchFamily="34" charset="0"/>
              </a:rPr>
              <a:t>The process is in secondary memory but is available for execution as soon as it is loaded </a:t>
            </a:r>
          </a:p>
          <a:p>
            <a:pPr lvl="1"/>
            <a:r>
              <a:rPr lang="en-NZ" dirty="0">
                <a:latin typeface="Calibri" pitchFamily="34" charset="0"/>
              </a:rPr>
              <a:t>  into main memory</a:t>
            </a:r>
          </a:p>
          <a:p>
            <a:endParaRPr lang="en-US" dirty="0">
              <a:effectLst>
                <a:outerShdw blurRad="38100" dist="38100" dir="2700000" algn="tl">
                  <a:srgbClr val="000000">
                    <a:alpha val="43137"/>
                  </a:srgbClr>
                </a:outerShdw>
              </a:effectLst>
              <a:latin typeface="Calibri" pitchFamily="34" charset="0"/>
            </a:endParaRPr>
          </a:p>
          <a:p>
            <a:r>
              <a:rPr lang="en-US" dirty="0">
                <a:effectLst>
                  <a:outerShdw blurRad="38100" dist="38100" dir="2700000" algn="tl">
                    <a:srgbClr val="000000">
                      <a:alpha val="43137"/>
                    </a:srgbClr>
                  </a:outerShdw>
                </a:effectLst>
                <a:latin typeface="Calibri" pitchFamily="34" charset="0"/>
              </a:rPr>
              <a:t>Important new transitions are the following: </a:t>
            </a:r>
          </a:p>
          <a:p>
            <a:r>
              <a:rPr lang="en-US" dirty="0">
                <a:latin typeface="Calibri" pitchFamily="34" charset="0"/>
              </a:rPr>
              <a:t>• </a:t>
            </a:r>
            <a:r>
              <a:rPr lang="en-US" b="1" dirty="0">
                <a:latin typeface="Calibri" pitchFamily="34" charset="0"/>
              </a:rPr>
              <a:t>Blocked -&gt; Blocked/Suspend: </a:t>
            </a:r>
          </a:p>
          <a:p>
            <a:pPr lvl="2">
              <a:buFont typeface="Arial" pitchFamily="34" charset="0"/>
              <a:buChar char="•"/>
            </a:pPr>
            <a:r>
              <a:rPr lang="en-US" dirty="0">
                <a:latin typeface="Calibri" pitchFamily="34" charset="0"/>
              </a:rPr>
              <a:t> If there are no ready processes, then at least one blocked process is swapped out to   </a:t>
            </a:r>
          </a:p>
          <a:p>
            <a:pPr lvl="2"/>
            <a:r>
              <a:rPr lang="en-US" dirty="0">
                <a:latin typeface="Calibri" pitchFamily="34" charset="0"/>
              </a:rPr>
              <a:t>  make room for another process that is not blocked.</a:t>
            </a:r>
          </a:p>
          <a:p>
            <a:pPr lvl="2"/>
            <a:endParaRPr lang="en-US" dirty="0">
              <a:latin typeface="Calibri" pitchFamily="34" charset="0"/>
            </a:endParaRPr>
          </a:p>
          <a:p>
            <a:pPr>
              <a:buFont typeface="Arial" pitchFamily="34" charset="0"/>
              <a:buChar char="•"/>
            </a:pPr>
            <a:r>
              <a:rPr lang="en-US" b="1" dirty="0">
                <a:latin typeface="Calibri" pitchFamily="34" charset="0"/>
              </a:rPr>
              <a:t>Blocked/Suspend -&gt; Ready/Suspend: </a:t>
            </a:r>
          </a:p>
          <a:p>
            <a:pPr lvl="2">
              <a:buFont typeface="Arial" pitchFamily="34" charset="0"/>
              <a:buChar char="•"/>
            </a:pPr>
            <a:r>
              <a:rPr lang="en-US" b="1" dirty="0">
                <a:latin typeface="Calibri" pitchFamily="34" charset="0"/>
              </a:rPr>
              <a:t> </a:t>
            </a:r>
            <a:r>
              <a:rPr lang="en-US" dirty="0">
                <a:latin typeface="Calibri" pitchFamily="34" charset="0"/>
              </a:rPr>
              <a:t>A process in the Blocked/Suspend state is moved to the Ready/Suspend state when </a:t>
            </a:r>
          </a:p>
          <a:p>
            <a:pPr lvl="2"/>
            <a:r>
              <a:rPr lang="en-US" dirty="0">
                <a:latin typeface="Calibri" pitchFamily="34" charset="0"/>
              </a:rPr>
              <a:t>  the event for which it has been </a:t>
            </a:r>
            <a:r>
              <a:rPr lang="en-US" dirty="0"/>
              <a:t>waiting occurs.</a:t>
            </a:r>
            <a:endParaRPr lang="en-US" dirty="0">
              <a:latin typeface="Calibri" pitchFamily="34" charset="0"/>
            </a:endParaRPr>
          </a:p>
          <a:p>
            <a:endParaRPr lang="en-US" dirty="0">
              <a:latin typeface="Calibri" pitchFamily="34" charset="0"/>
            </a:endParaRPr>
          </a:p>
        </p:txBody>
      </p:sp>
      <p:sp>
        <p:nvSpPr>
          <p:cNvPr id="5" name="Title 1"/>
          <p:cNvSpPr txBox="1">
            <a:spLocks/>
          </p:cNvSpPr>
          <p:nvPr/>
        </p:nvSpPr>
        <p:spPr>
          <a:xfrm>
            <a:off x="0" y="152400"/>
            <a:ext cx="3962400" cy="3810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i="0" u="none" strike="noStrike" kern="1200" cap="none" spc="0" normalizeH="0" baseline="0" noProof="0" dirty="0">
                <a:ln>
                  <a:noFill/>
                </a:ln>
                <a:solidFill>
                  <a:srgbClr val="0070C0"/>
                </a:solidFill>
                <a:effectLst>
                  <a:outerShdw blurRad="38100" dist="38100" dir="2700000" algn="tl">
                    <a:srgbClr val="000000">
                      <a:alpha val="43137"/>
                    </a:srgbClr>
                  </a:outerShdw>
                </a:effectLst>
                <a:uLnTx/>
                <a:uFillTx/>
                <a:latin typeface="Calibri" pitchFamily="34" charset="0"/>
                <a:ea typeface="+mn-ea"/>
                <a:cs typeface="+mn-cs"/>
              </a:rPr>
              <a:t>With two suspend states:-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Shri Sunshine Education instirute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dirty="0"/>
          </a:p>
        </p:txBody>
      </p:sp>
      <p:sp>
        <p:nvSpPr>
          <p:cNvPr id="6" name="Rectangle 5"/>
          <p:cNvSpPr/>
          <p:nvPr/>
        </p:nvSpPr>
        <p:spPr>
          <a:xfrm>
            <a:off x="76200" y="0"/>
            <a:ext cx="8991600" cy="67403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b="1" dirty="0">
                <a:latin typeface="Calibri" pitchFamily="34" charset="0"/>
              </a:rPr>
              <a:t>Ready/Suspend -&gt; Ready: </a:t>
            </a:r>
          </a:p>
          <a:p>
            <a:r>
              <a:rPr lang="en-US" b="1" dirty="0">
                <a:latin typeface="Calibri" pitchFamily="34" charset="0"/>
              </a:rPr>
              <a:t>	</a:t>
            </a:r>
            <a:r>
              <a:rPr lang="en-US" dirty="0">
                <a:latin typeface="Calibri" pitchFamily="34" charset="0"/>
              </a:rPr>
              <a:t>When there are no ready processes in main memory, the OS will need to bring  </a:t>
            </a:r>
          </a:p>
          <a:p>
            <a:r>
              <a:rPr lang="en-US" dirty="0">
                <a:latin typeface="Calibri" pitchFamily="34" charset="0"/>
              </a:rPr>
              <a:t>                  one in to continue execution.</a:t>
            </a:r>
          </a:p>
          <a:p>
            <a:pPr>
              <a:buFont typeface="Arial" pitchFamily="34" charset="0"/>
              <a:buChar char="•"/>
            </a:pPr>
            <a:r>
              <a:rPr lang="en-US" b="1" dirty="0">
                <a:latin typeface="Calibri" pitchFamily="34" charset="0"/>
              </a:rPr>
              <a:t>Ready -&gt; Ready/Suspend: </a:t>
            </a:r>
          </a:p>
          <a:p>
            <a:pPr lvl="1"/>
            <a:r>
              <a:rPr lang="en-US" b="1" dirty="0">
                <a:latin typeface="Calibri" pitchFamily="34" charset="0"/>
              </a:rPr>
              <a:t>	</a:t>
            </a:r>
            <a:r>
              <a:rPr lang="en-US" dirty="0">
                <a:latin typeface="Calibri" pitchFamily="34" charset="0"/>
              </a:rPr>
              <a:t>Normally, it is not possible , it may be necessary to suspend a ready process if that is</a:t>
            </a:r>
          </a:p>
          <a:p>
            <a:r>
              <a:rPr lang="en-US" dirty="0">
                <a:latin typeface="Calibri" pitchFamily="34" charset="0"/>
              </a:rPr>
              <a:t>                  the only way to free up a sufficiently large block of main memory.</a:t>
            </a:r>
            <a:endParaRPr lang="en-NZ" b="1" dirty="0">
              <a:latin typeface="Calibri" pitchFamily="34" charset="0"/>
            </a:endParaRPr>
          </a:p>
          <a:p>
            <a:pPr>
              <a:buFont typeface="Arial" pitchFamily="34" charset="0"/>
              <a:buChar char="•"/>
            </a:pPr>
            <a:r>
              <a:rPr lang="en-NZ" b="1" dirty="0">
                <a:latin typeface="Calibri" pitchFamily="34" charset="0"/>
              </a:rPr>
              <a:t>New </a:t>
            </a:r>
            <a:r>
              <a:rPr lang="en-NZ" b="1" dirty="0">
                <a:latin typeface="Calibri" pitchFamily="34" charset="0"/>
                <a:sym typeface="Wingdings" pitchFamily="2" charset="2"/>
              </a:rPr>
              <a:t></a:t>
            </a:r>
            <a:r>
              <a:rPr lang="en-NZ" b="1" dirty="0">
                <a:latin typeface="Calibri" pitchFamily="34" charset="0"/>
              </a:rPr>
              <a:t> Ready/Suspend and New </a:t>
            </a:r>
            <a:r>
              <a:rPr lang="en-NZ" b="1" dirty="0">
                <a:latin typeface="Calibri" pitchFamily="34" charset="0"/>
                <a:sym typeface="Wingdings" pitchFamily="2" charset="2"/>
              </a:rPr>
              <a:t></a:t>
            </a:r>
            <a:r>
              <a:rPr lang="en-NZ" b="1" dirty="0">
                <a:latin typeface="Calibri" pitchFamily="34" charset="0"/>
              </a:rPr>
              <a:t>Ready:  </a:t>
            </a:r>
          </a:p>
          <a:p>
            <a:r>
              <a:rPr lang="en-NZ" b="1" dirty="0">
                <a:latin typeface="Calibri" pitchFamily="34" charset="0"/>
              </a:rPr>
              <a:t>	</a:t>
            </a:r>
            <a:r>
              <a:rPr lang="en-NZ" dirty="0">
                <a:latin typeface="Calibri" pitchFamily="34" charset="0"/>
              </a:rPr>
              <a:t>When a new process is created, it can either be added to the Ready queue or the  </a:t>
            </a:r>
          </a:p>
          <a:p>
            <a:r>
              <a:rPr lang="en-NZ" dirty="0">
                <a:latin typeface="Calibri" pitchFamily="34" charset="0"/>
              </a:rPr>
              <a:t>                  Ready/Suspend queue. </a:t>
            </a:r>
          </a:p>
          <a:p>
            <a:pPr>
              <a:buFont typeface="Arial" pitchFamily="34" charset="0"/>
              <a:buChar char="•"/>
            </a:pPr>
            <a:r>
              <a:rPr lang="en-US" b="1" dirty="0"/>
              <a:t>Blocked/Suspend -&gt; Blocked:</a:t>
            </a:r>
            <a:endParaRPr lang="en-US" dirty="0"/>
          </a:p>
          <a:p>
            <a:pPr lvl="2">
              <a:buFont typeface="Arial" pitchFamily="34" charset="0"/>
              <a:buChar char="•"/>
            </a:pPr>
            <a:r>
              <a:rPr lang="en-US" dirty="0"/>
              <a:t>There is a process in the (Blocked/Suspend) queue with a higher priority than any of  </a:t>
            </a:r>
          </a:p>
          <a:p>
            <a:r>
              <a:rPr lang="en-US" dirty="0"/>
              <a:t>                    the processes in the (Ready/Suspend) queue and </a:t>
            </a:r>
          </a:p>
          <a:p>
            <a:pPr lvl="2">
              <a:buFont typeface="Arial" pitchFamily="34" charset="0"/>
              <a:buChar char="•"/>
            </a:pPr>
            <a:r>
              <a:rPr lang="en-US" dirty="0"/>
              <a:t> The OS has reason to believe that the blocking event for that process will occur  </a:t>
            </a:r>
          </a:p>
          <a:p>
            <a:pPr lvl="2"/>
            <a:r>
              <a:rPr lang="en-US" dirty="0"/>
              <a:t>  soon.</a:t>
            </a:r>
          </a:p>
          <a:p>
            <a:pPr>
              <a:buFont typeface="Arial" pitchFamily="34" charset="0"/>
              <a:buChar char="•"/>
            </a:pPr>
            <a:r>
              <a:rPr lang="en-US" b="1" dirty="0"/>
              <a:t>Running -&gt; Ready/Suspend: </a:t>
            </a:r>
          </a:p>
          <a:p>
            <a:pPr lvl="2"/>
            <a:r>
              <a:rPr lang="en-US" dirty="0"/>
              <a:t>The OS could move the running process directly to the (Ready/Suspend) queue to free some main memory.</a:t>
            </a:r>
          </a:p>
          <a:p>
            <a:pPr>
              <a:buFont typeface="Arial" pitchFamily="34" charset="0"/>
              <a:buChar char="•"/>
            </a:pPr>
            <a:r>
              <a:rPr lang="en-US" b="1" dirty="0"/>
              <a:t>Any State -&gt; Exit: </a:t>
            </a:r>
          </a:p>
          <a:p>
            <a:pPr lvl="2">
              <a:buFont typeface="Arial" pitchFamily="34" charset="0"/>
              <a:buChar char="•"/>
            </a:pPr>
            <a:r>
              <a:rPr lang="en-US" dirty="0"/>
              <a:t> Typically, a process terminates while it is running, either because it has completed or because of some fatal fault condition. </a:t>
            </a:r>
          </a:p>
          <a:p>
            <a:pPr lvl="2">
              <a:buFont typeface="Arial" pitchFamily="34" charset="0"/>
              <a:buChar char="•"/>
            </a:pPr>
            <a:r>
              <a:rPr lang="en-US" dirty="0"/>
              <a:t> A process can be terminated by the parent process or if the parent has been terminated then it is moved to the exit state.</a:t>
            </a:r>
            <a:endParaRPr lang="en-NZ" dirty="0">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30162"/>
            <a:ext cx="8229600" cy="487362"/>
          </a:xfrm>
        </p:spPr>
        <p:style>
          <a:lnRef idx="3">
            <a:schemeClr val="lt1"/>
          </a:lnRef>
          <a:fillRef idx="1">
            <a:schemeClr val="accent1"/>
          </a:fillRef>
          <a:effectRef idx="1">
            <a:schemeClr val="accent1"/>
          </a:effectRef>
          <a:fontRef idx="minor">
            <a:schemeClr val="lt1"/>
          </a:fontRef>
        </p:style>
        <p:txBody>
          <a:bodyPr>
            <a:normAutofit/>
          </a:bodyPr>
          <a:lstStyle/>
          <a:p>
            <a:pPr eaLnBrk="1" hangingPunct="1"/>
            <a:r>
              <a:rPr lang="en-US" sz="2400" b="1" dirty="0">
                <a:latin typeface="Calibri" pitchFamily="34" charset="0"/>
              </a:rPr>
              <a:t>Requirements of an Operating System</a:t>
            </a:r>
          </a:p>
        </p:txBody>
      </p:sp>
      <p:sp>
        <p:nvSpPr>
          <p:cNvPr id="7" name="Rectangle 6"/>
          <p:cNvSpPr/>
          <p:nvPr/>
        </p:nvSpPr>
        <p:spPr>
          <a:xfrm>
            <a:off x="20320" y="612844"/>
            <a:ext cx="7162800" cy="409342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000" b="1" dirty="0"/>
              <a:t>Fundamental Task: Process Management</a:t>
            </a:r>
          </a:p>
          <a:p>
            <a:pPr lvl="1">
              <a:buFontTx/>
              <a:buChar char="•"/>
            </a:pPr>
            <a:r>
              <a:rPr lang="en-NZ" sz="2000" dirty="0"/>
              <a:t> The </a:t>
            </a:r>
            <a:r>
              <a:rPr lang="en-NZ" sz="2000" b="1" dirty="0"/>
              <a:t>process</a:t>
            </a:r>
            <a:r>
              <a:rPr lang="en-NZ" sz="2000" dirty="0"/>
              <a:t> retains the attributes of resource  </a:t>
            </a:r>
          </a:p>
          <a:p>
            <a:pPr lvl="1"/>
            <a:r>
              <a:rPr lang="en-NZ" sz="2000" dirty="0"/>
              <a:t>    ownership, </a:t>
            </a:r>
          </a:p>
          <a:p>
            <a:pPr lvl="1">
              <a:buFontTx/>
              <a:buChar char="•"/>
            </a:pPr>
            <a:r>
              <a:rPr lang="en-NZ" sz="2000" dirty="0"/>
              <a:t> The </a:t>
            </a:r>
            <a:r>
              <a:rPr lang="en-NZ" sz="2000" b="1" dirty="0"/>
              <a:t>thread </a:t>
            </a:r>
            <a:r>
              <a:rPr lang="en-NZ" sz="2000" dirty="0"/>
              <a:t>retains the attributes of multiple,  </a:t>
            </a:r>
          </a:p>
          <a:p>
            <a:pPr lvl="1"/>
            <a:r>
              <a:rPr lang="en-NZ" sz="2000" dirty="0"/>
              <a:t>    concurrent execution streams running within a  </a:t>
            </a:r>
          </a:p>
          <a:p>
            <a:pPr lvl="1"/>
            <a:r>
              <a:rPr lang="en-NZ" sz="2000" dirty="0"/>
              <a:t>     process.</a:t>
            </a:r>
          </a:p>
          <a:p>
            <a:pPr lvl="1"/>
            <a:endParaRPr lang="en-NZ" sz="2000" dirty="0"/>
          </a:p>
          <a:p>
            <a:pPr>
              <a:buFont typeface="Arial" pitchFamily="34" charset="0"/>
              <a:buChar char="•"/>
            </a:pPr>
            <a:r>
              <a:rPr lang="en-US" sz="2000" b="1" dirty="0"/>
              <a:t>The Operating System must</a:t>
            </a:r>
          </a:p>
          <a:p>
            <a:pPr lvl="1">
              <a:buFont typeface="Arial" pitchFamily="34" charset="0"/>
              <a:buChar char="•"/>
            </a:pPr>
            <a:r>
              <a:rPr lang="en-NZ" sz="2000" dirty="0"/>
              <a:t> Interleave the execution of multiple processes</a:t>
            </a:r>
          </a:p>
          <a:p>
            <a:pPr lvl="1">
              <a:buFont typeface="Arial" pitchFamily="34" charset="0"/>
              <a:buChar char="•"/>
            </a:pPr>
            <a:r>
              <a:rPr lang="en-NZ" sz="2000" dirty="0"/>
              <a:t> Allocate resources to processes, and protect the resources of each process from other processes, </a:t>
            </a:r>
          </a:p>
          <a:p>
            <a:pPr lvl="1">
              <a:buFont typeface="Arial" pitchFamily="34" charset="0"/>
              <a:buChar char="•"/>
            </a:pPr>
            <a:r>
              <a:rPr lang="en-NZ" sz="2000" dirty="0"/>
              <a:t> Enable processes to share and exchange information, </a:t>
            </a:r>
          </a:p>
          <a:p>
            <a:pPr lvl="1">
              <a:buFont typeface="Arial" pitchFamily="34" charset="0"/>
              <a:buChar char="•"/>
            </a:pPr>
            <a:r>
              <a:rPr lang="en-NZ" sz="2000" dirty="0"/>
              <a:t> Enable synchronization among processes.</a:t>
            </a:r>
          </a:p>
        </p:txBody>
      </p:sp>
      <p:pic>
        <p:nvPicPr>
          <p:cNvPr id="3074" name="Picture 2" descr="E:\gp image\gear_stack_rotating_PA_sm_wm.gif"/>
          <p:cNvPicPr>
            <a:picLocks noChangeAspect="1" noChangeArrowheads="1" noCrop="1"/>
          </p:cNvPicPr>
          <p:nvPr/>
        </p:nvPicPr>
        <p:blipFill>
          <a:blip r:embed="rId2"/>
          <a:srcRect/>
          <a:stretch>
            <a:fillRect/>
          </a:stretch>
        </p:blipFill>
        <p:spPr bwMode="auto">
          <a:xfrm>
            <a:off x="1600200" y="5169693"/>
            <a:ext cx="1447800" cy="14478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Content Placeholder 3" descr="Fig03_11.gif"/>
          <p:cNvPicPr>
            <a:picLocks noGrp="1" noChangeAspect="1"/>
          </p:cNvPicPr>
          <p:nvPr>
            <p:ph idx="1"/>
          </p:nvPr>
        </p:nvPicPr>
        <p:blipFill>
          <a:blip r:embed="rId3"/>
          <a:srcRect/>
          <a:stretch>
            <a:fillRect/>
          </a:stretch>
        </p:blipFill>
        <p:spPr>
          <a:xfrm>
            <a:off x="152400" y="533400"/>
            <a:ext cx="8915400" cy="6172200"/>
          </a:xfrm>
        </p:spPr>
      </p:pic>
      <p:sp>
        <p:nvSpPr>
          <p:cNvPr id="6" name="Title 1"/>
          <p:cNvSpPr txBox="1">
            <a:spLocks/>
          </p:cNvSpPr>
          <p:nvPr/>
        </p:nvSpPr>
        <p:spPr>
          <a:xfrm>
            <a:off x="533400" y="0"/>
            <a:ext cx="7467600" cy="45720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200" b="1" i="0" u="none" strike="noStrike" kern="1200" cap="none" spc="0" normalizeH="0" baseline="0" noProof="0" dirty="0">
                <a:ln>
                  <a:noFill/>
                </a:ln>
                <a:solidFill>
                  <a:schemeClr val="lt1"/>
                </a:solidFill>
                <a:effectLst/>
                <a:uLnTx/>
                <a:uFillTx/>
                <a:latin typeface="Calibri" pitchFamily="34" charset="0"/>
                <a:ea typeface="+mn-ea"/>
                <a:cs typeface="+mn-cs"/>
              </a:rPr>
              <a:t>OS Control Tables</a:t>
            </a:r>
          </a:p>
        </p:txBody>
      </p:sp>
      <p:pic>
        <p:nvPicPr>
          <p:cNvPr id="2050" name="Picture 2" descr="E:\gp image\boxer_throwing_punches_anim_md_wm.gif"/>
          <p:cNvPicPr>
            <a:picLocks noChangeAspect="1" noChangeArrowheads="1" noCrop="1"/>
          </p:cNvPicPr>
          <p:nvPr/>
        </p:nvPicPr>
        <p:blipFill>
          <a:blip r:embed="rId4"/>
          <a:srcRect/>
          <a:stretch>
            <a:fillRect/>
          </a:stretch>
        </p:blipFill>
        <p:spPr bwMode="auto">
          <a:xfrm>
            <a:off x="0" y="3886200"/>
            <a:ext cx="2095500" cy="2095500"/>
          </a:xfrm>
          <a:prstGeom prst="rect">
            <a:avLst/>
          </a:prstGeom>
          <a:noFill/>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0"/>
            <a:ext cx="80772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2400" b="1" dirty="0">
                <a:latin typeface="Calibri" pitchFamily="34" charset="0"/>
              </a:rPr>
              <a:t>Modes of Execution</a:t>
            </a:r>
          </a:p>
        </p:txBody>
      </p:sp>
      <p:sp>
        <p:nvSpPr>
          <p:cNvPr id="7" name="Rectangle 6"/>
          <p:cNvSpPr/>
          <p:nvPr/>
        </p:nvSpPr>
        <p:spPr>
          <a:xfrm>
            <a:off x="1828800" y="457200"/>
            <a:ext cx="7162800" cy="64008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dirty="0">
                <a:latin typeface="Calibri" pitchFamily="34" charset="0"/>
              </a:rPr>
              <a:t> Most processors support at least two modes of execution:-                                                                                          </a:t>
            </a:r>
          </a:p>
          <a:p>
            <a:pPr lvl="1">
              <a:buFont typeface="Arial" pitchFamily="34" charset="0"/>
              <a:buChar char="•"/>
            </a:pPr>
            <a:r>
              <a:rPr lang="en-NZ" b="1" dirty="0">
                <a:latin typeface="Calibri" pitchFamily="34" charset="0"/>
              </a:rPr>
              <a:t>User mode :</a:t>
            </a:r>
            <a:r>
              <a:rPr lang="en-NZ" dirty="0">
                <a:latin typeface="Calibri" pitchFamily="34" charset="0"/>
              </a:rPr>
              <a:t>The </a:t>
            </a:r>
            <a:r>
              <a:rPr lang="en-NZ" b="1" dirty="0">
                <a:latin typeface="Calibri" pitchFamily="34" charset="0"/>
              </a:rPr>
              <a:t>less-privileged mode </a:t>
            </a:r>
            <a:r>
              <a:rPr lang="en-NZ" dirty="0">
                <a:latin typeface="Calibri" pitchFamily="34" charset="0"/>
              </a:rPr>
              <a:t>is referred to as the </a:t>
            </a:r>
            <a:r>
              <a:rPr lang="en-NZ" b="1" dirty="0">
                <a:latin typeface="Calibri" pitchFamily="34" charset="0"/>
              </a:rPr>
              <a:t>user mode</a:t>
            </a:r>
            <a:r>
              <a:rPr lang="en-NZ" dirty="0">
                <a:latin typeface="Calibri" pitchFamily="34" charset="0"/>
              </a:rPr>
              <a:t>,</a:t>
            </a:r>
          </a:p>
          <a:p>
            <a:pPr lvl="2">
              <a:buFont typeface="Wingdings" pitchFamily="2" charset="2"/>
              <a:buChar char="ü"/>
            </a:pPr>
            <a:r>
              <a:rPr lang="en-NZ" dirty="0">
                <a:latin typeface="Calibri" pitchFamily="34" charset="0"/>
              </a:rPr>
              <a:t>User programs typically would execute in this mode. </a:t>
            </a:r>
          </a:p>
          <a:p>
            <a:pPr lvl="1">
              <a:buFont typeface="Arial" pitchFamily="34" charset="0"/>
              <a:buChar char="•"/>
            </a:pPr>
            <a:r>
              <a:rPr lang="en-NZ" b="1" dirty="0">
                <a:latin typeface="Calibri" pitchFamily="34" charset="0"/>
              </a:rPr>
              <a:t>Kernel mode :</a:t>
            </a:r>
            <a:r>
              <a:rPr lang="en-US" dirty="0">
                <a:latin typeface="Calibri" pitchFamily="34" charset="0"/>
              </a:rPr>
              <a:t>The </a:t>
            </a:r>
            <a:r>
              <a:rPr lang="en-US" b="1" dirty="0">
                <a:latin typeface="Calibri" pitchFamily="34" charset="0"/>
              </a:rPr>
              <a:t>more-privileged mode</a:t>
            </a:r>
            <a:r>
              <a:rPr lang="en-US" dirty="0">
                <a:latin typeface="Calibri" pitchFamily="34" charset="0"/>
              </a:rPr>
              <a:t> is known as the </a:t>
            </a:r>
            <a:r>
              <a:rPr lang="en-US" b="1" dirty="0">
                <a:latin typeface="Calibri" pitchFamily="34" charset="0"/>
              </a:rPr>
              <a:t>system , control mode, or 		kernel mode.</a:t>
            </a:r>
          </a:p>
          <a:p>
            <a:pPr lvl="2">
              <a:buFont typeface="Wingdings" pitchFamily="2" charset="2"/>
              <a:buChar char="ü"/>
            </a:pPr>
            <a:r>
              <a:rPr lang="en-US" dirty="0">
                <a:latin typeface="Calibri" pitchFamily="34" charset="0"/>
              </a:rPr>
              <a:t>Kernel of the OS, which is that portion of the OS that encompasses the important system functions.</a:t>
            </a:r>
          </a:p>
          <a:p>
            <a:pPr>
              <a:buFont typeface="Arial" pitchFamily="34" charset="0"/>
              <a:buChar char="•"/>
            </a:pPr>
            <a:r>
              <a:rPr lang="en-NZ" dirty="0">
                <a:latin typeface="Calibri" pitchFamily="34" charset="0"/>
              </a:rPr>
              <a:t>Certain instructions can only be executed in the more-privileged mode.</a:t>
            </a:r>
          </a:p>
          <a:p>
            <a:pPr lvl="1">
              <a:buFontTx/>
              <a:buChar char="•"/>
            </a:pPr>
            <a:r>
              <a:rPr lang="en-NZ" dirty="0">
                <a:latin typeface="Calibri" pitchFamily="34" charset="0"/>
              </a:rPr>
              <a:t>Including reading or altering a control register, such as the program status word; </a:t>
            </a:r>
          </a:p>
          <a:p>
            <a:pPr lvl="1">
              <a:buFontTx/>
              <a:buChar char="•"/>
            </a:pPr>
            <a:r>
              <a:rPr lang="en-NZ" dirty="0">
                <a:latin typeface="Calibri" pitchFamily="34" charset="0"/>
              </a:rPr>
              <a:t> primitive I/O instructions; </a:t>
            </a:r>
          </a:p>
          <a:p>
            <a:pPr lvl="1">
              <a:buFontTx/>
              <a:buChar char="•"/>
            </a:pPr>
            <a:r>
              <a:rPr lang="en-NZ" dirty="0">
                <a:latin typeface="Calibri" pitchFamily="34" charset="0"/>
              </a:rPr>
              <a:t>Instructions that relate to memory management. </a:t>
            </a:r>
          </a:p>
          <a:p>
            <a:pPr lvl="1">
              <a:buFontTx/>
              <a:buChar char="•"/>
            </a:pPr>
            <a:endParaRPr lang="en-NZ" dirty="0">
              <a:latin typeface="Calibri" pitchFamily="34" charset="0"/>
            </a:endParaRPr>
          </a:p>
          <a:p>
            <a:pPr>
              <a:buFont typeface="Arial" pitchFamily="34" charset="0"/>
              <a:buChar char="•"/>
            </a:pPr>
            <a:r>
              <a:rPr lang="en-NZ" dirty="0">
                <a:latin typeface="Calibri" pitchFamily="34" charset="0"/>
              </a:rPr>
              <a:t> In addition, certain regions of memory can only be accessed in the more-privileged mode. </a:t>
            </a:r>
          </a:p>
          <a:p>
            <a:pPr>
              <a:buFont typeface="Arial" pitchFamily="34" charset="0"/>
              <a:buChar char="•"/>
            </a:pPr>
            <a:r>
              <a:rPr lang="en-NZ" dirty="0">
                <a:latin typeface="Calibri" pitchFamily="34" charset="0"/>
              </a:rPr>
              <a:t> Table 3.7 lists the functions typically found in the kernel of an OS.</a:t>
            </a:r>
          </a:p>
          <a:p>
            <a:pPr>
              <a:buFont typeface="Arial" pitchFamily="34" charset="0"/>
              <a:buChar char="•"/>
            </a:pPr>
            <a:endParaRPr lang="en-NZ" dirty="0">
              <a:latin typeface="Calibri" pitchFamily="34" charset="0"/>
            </a:endParaRPr>
          </a:p>
          <a:p>
            <a:pPr>
              <a:buFont typeface="Arial" pitchFamily="34" charset="0"/>
              <a:buChar char="•"/>
            </a:pPr>
            <a:r>
              <a:rPr lang="en-NZ" dirty="0">
                <a:latin typeface="Calibri" pitchFamily="34" charset="0"/>
              </a:rPr>
              <a:t>Typically, when a user makes a call to an operating system service or when an operating system routine is executed, the mode is set to the kernel mode and, </a:t>
            </a:r>
          </a:p>
          <a:p>
            <a:pPr lvl="1"/>
            <a:r>
              <a:rPr lang="en-NZ" dirty="0">
                <a:latin typeface="Calibri" pitchFamily="34" charset="0"/>
              </a:rPr>
              <a:t>upon return from the service to the user process, the mode is set to user mode. </a:t>
            </a:r>
          </a:p>
        </p:txBody>
      </p:sp>
      <p:pic>
        <p:nvPicPr>
          <p:cNvPr id="9218" name="Picture 2" descr="E:\gp image\stick_figure_cranking_screwdriver_md_wm.gif"/>
          <p:cNvPicPr>
            <a:picLocks noChangeAspect="1" noChangeArrowheads="1" noCrop="1"/>
          </p:cNvPicPr>
          <p:nvPr/>
        </p:nvPicPr>
        <p:blipFill>
          <a:blip r:embed="rId2"/>
          <a:srcRect/>
          <a:stretch>
            <a:fillRect/>
          </a:stretch>
        </p:blipFill>
        <p:spPr bwMode="auto">
          <a:xfrm>
            <a:off x="0" y="990600"/>
            <a:ext cx="1828800" cy="1828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752600" y="1066800"/>
            <a:ext cx="7086600" cy="5257800"/>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a:solidFill>
                  <a:schemeClr val="tx1"/>
                </a:solidFill>
                <a:latin typeface="Calibri" panose="020F0502020204030204" pitchFamily="34" charset="0"/>
                <a:cs typeface="Calibri" panose="020F0502020204030204" pitchFamily="34" charset="0"/>
              </a:rPr>
              <a:t> Process &amp; Threads</a:t>
            </a:r>
          </a:p>
          <a:p>
            <a:pPr lvl="1"/>
            <a:r>
              <a:rPr lang="en-US" sz="3200" dirty="0"/>
              <a:t>The concept of Process, PCB</a:t>
            </a:r>
          </a:p>
          <a:p>
            <a:pPr lvl="1"/>
            <a:r>
              <a:rPr lang="en-US" sz="3200" dirty="0"/>
              <a:t>Creation and Termination of Process, </a:t>
            </a:r>
          </a:p>
          <a:p>
            <a:pPr lvl="1"/>
            <a:r>
              <a:rPr lang="en-US" sz="3200" dirty="0"/>
              <a:t>Process States and Models, </a:t>
            </a:r>
          </a:p>
          <a:p>
            <a:pPr lvl="1"/>
            <a:r>
              <a:rPr lang="en-US" sz="3200" b="1" dirty="0"/>
              <a:t>Process and Threads, </a:t>
            </a:r>
          </a:p>
          <a:p>
            <a:pPr lvl="1"/>
            <a:r>
              <a:rPr lang="en-US" sz="3200" b="1" dirty="0"/>
              <a:t>Types of Threads, </a:t>
            </a:r>
          </a:p>
          <a:p>
            <a:pPr lvl="1"/>
            <a:r>
              <a:rPr lang="en-US" sz="3200" b="1" dirty="0"/>
              <a:t>Process Vs. Threads</a:t>
            </a:r>
            <a:endParaRPr lang="en-US" sz="3200" b="1" dirty="0">
              <a:solidFill>
                <a:schemeClr val="tx1"/>
              </a:solidFill>
              <a:latin typeface="Calibri" panose="020F0502020204030204" pitchFamily="34" charset="0"/>
              <a:cs typeface="Calibri" panose="020F0502020204030204" pitchFamily="34" charset="0"/>
            </a:endParaRPr>
          </a:p>
        </p:txBody>
      </p:sp>
      <p:sp>
        <p:nvSpPr>
          <p:cNvPr id="7" name="Title 1"/>
          <p:cNvSpPr txBox="1">
            <a:spLocks/>
          </p:cNvSpPr>
          <p:nvPr/>
        </p:nvSpPr>
        <p:spPr>
          <a:xfrm>
            <a:off x="457200" y="76200"/>
            <a:ext cx="8229600" cy="639762"/>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2800" b="1" i="0" u="none" strike="noStrike" kern="1200" cap="none" spc="0" normalizeH="0" baseline="0" noProof="0" dirty="0">
                <a:ln>
                  <a:noFill/>
                </a:ln>
                <a:solidFill>
                  <a:schemeClr val="lt1"/>
                </a:solidFill>
                <a:effectLst/>
                <a:uLnTx/>
                <a:uFillTx/>
                <a:latin typeface="+mn-lt"/>
                <a:ea typeface="+mn-ea"/>
                <a:cs typeface="+mn-cs"/>
              </a:rPr>
              <a:t>Roadmap – part 2.1 </a:t>
            </a:r>
          </a:p>
        </p:txBody>
      </p:sp>
      <p:sp>
        <p:nvSpPr>
          <p:cNvPr id="6" name="Right Arrow 5"/>
          <p:cNvSpPr/>
          <p:nvPr/>
        </p:nvSpPr>
        <p:spPr>
          <a:xfrm>
            <a:off x="1447800" y="1142999"/>
            <a:ext cx="533400"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052" name="Picture 4" descr="E:\gp image\stick_figure_look_point_on_cliff_anim_md_wm.gif"/>
          <p:cNvPicPr>
            <a:picLocks noChangeAspect="1" noChangeArrowheads="1" noCrop="1"/>
          </p:cNvPicPr>
          <p:nvPr/>
        </p:nvPicPr>
        <p:blipFill>
          <a:blip r:embed="rId3"/>
          <a:srcRect/>
          <a:stretch>
            <a:fillRect/>
          </a:stretch>
        </p:blipFill>
        <p:spPr bwMode="auto">
          <a:xfrm>
            <a:off x="76200" y="715962"/>
            <a:ext cx="1524000" cy="2179638"/>
          </a:xfrm>
          <a:prstGeom prst="rect">
            <a:avLst/>
          </a:prstGeom>
          <a:noFill/>
        </p:spPr>
      </p:pic>
    </p:spTree>
    <p:extLst>
      <p:ext uri="{BB962C8B-B14F-4D97-AF65-F5344CB8AC3E}">
        <p14:creationId xmlns:p14="http://schemas.microsoft.com/office/powerpoint/2010/main" val="1172716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500"/>
                                  </p:stCondLst>
                                  <p:iterate type="lt">
                                    <p:tmPct val="4000"/>
                                  </p:iterate>
                                  <p:childTnLst>
                                    <p:set>
                                      <p:cBhvr override="childStyle">
                                        <p:cTn id="6" dur="1000" fill="hold"/>
                                        <p:tgtEl>
                                          <p:spTgt spid="6147">
                                            <p:txEl>
                                              <p:pRg st="0" end="0"/>
                                            </p:txEl>
                                          </p:spTgt>
                                        </p:tgtEl>
                                        <p:attrNameLst>
                                          <p:attrName>style.color</p:attrName>
                                        </p:attrNameLst>
                                      </p:cBhvr>
                                      <p:to>
                                        <p:clrVal>
                                          <a:schemeClr val="accent2"/>
                                        </p:clrVal>
                                      </p:to>
                                    </p:set>
                                    <p:set>
                                      <p:cBhvr>
                                        <p:cTn id="7" dur="1000" fill="hold"/>
                                        <p:tgtEl>
                                          <p:spTgt spid="6147">
                                            <p:txEl>
                                              <p:pRg st="0" end="0"/>
                                            </p:txEl>
                                          </p:spTgt>
                                        </p:tgtEl>
                                        <p:attrNameLst>
                                          <p:attrName>fillcolor</p:attrName>
                                        </p:attrNameLst>
                                      </p:cBhvr>
                                      <p:to>
                                        <p:clrVal>
                                          <a:schemeClr val="accent2"/>
                                        </p:clrVal>
                                      </p:to>
                                    </p:set>
                                    <p:set>
                                      <p:cBhvr>
                                        <p:cTn id="8" dur="1000" fill="hold"/>
                                        <p:tgtEl>
                                          <p:spTgt spid="614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F1A1-F8E9-4405-9CA3-BBB5DF0BFE89}"/>
              </a:ext>
            </a:extLst>
          </p:cNvPr>
          <p:cNvSpPr>
            <a:spLocks noGrp="1"/>
          </p:cNvSpPr>
          <p:nvPr>
            <p:ph type="title"/>
          </p:nvPr>
        </p:nvSpPr>
        <p:spPr/>
        <p:txBody>
          <a:bodyPr/>
          <a:lstStyle/>
          <a:p>
            <a:r>
              <a:rPr lang="en-IN" dirty="0"/>
              <a:t>threads</a:t>
            </a:r>
          </a:p>
        </p:txBody>
      </p:sp>
      <p:sp>
        <p:nvSpPr>
          <p:cNvPr id="3" name="Content Placeholder 2">
            <a:extLst>
              <a:ext uri="{FF2B5EF4-FFF2-40B4-BE49-F238E27FC236}">
                <a16:creationId xmlns:a16="http://schemas.microsoft.com/office/drawing/2014/main" id="{957C2ADB-1029-42C3-8470-4B6D23B77729}"/>
              </a:ext>
            </a:extLst>
          </p:cNvPr>
          <p:cNvSpPr>
            <a:spLocks noGrp="1"/>
          </p:cNvSpPr>
          <p:nvPr>
            <p:ph idx="1"/>
          </p:nvPr>
        </p:nvSpPr>
        <p:spPr/>
        <p:txBody>
          <a:bodyPr/>
          <a:lstStyle/>
          <a:p>
            <a:pPr>
              <a:buFont typeface="Arial" panose="020B0604020202020204" pitchFamily="34" charset="0"/>
              <a:buChar char="•"/>
              <a:defRPr/>
            </a:pPr>
            <a:r>
              <a:rPr lang="en-US" sz="2400" dirty="0">
                <a:latin typeface="Calibri" pitchFamily="34" charset="0"/>
              </a:rPr>
              <a:t>A thread is a single sequence stream within a process. </a:t>
            </a:r>
          </a:p>
          <a:p>
            <a:pPr>
              <a:buFont typeface="Arial" panose="020B0604020202020204" pitchFamily="34" charset="0"/>
              <a:buChar char="•"/>
              <a:defRPr/>
            </a:pPr>
            <a:r>
              <a:rPr lang="en-US" sz="2400" dirty="0">
                <a:latin typeface="Calibri" pitchFamily="34" charset="0"/>
              </a:rPr>
              <a:t> Because threads have some of the properties of processes, They are called lightweight processes.</a:t>
            </a:r>
          </a:p>
          <a:p>
            <a:pPr>
              <a:buFont typeface="Arial" panose="020B0604020202020204" pitchFamily="34" charset="0"/>
              <a:buChar char="•"/>
              <a:defRPr/>
            </a:pPr>
            <a:r>
              <a:rPr lang="en-US" sz="2400" dirty="0">
                <a:latin typeface="Calibri" pitchFamily="34" charset="0"/>
              </a:rPr>
              <a:t>A thread (or lightweight process) 	 consists of:</a:t>
            </a:r>
          </a:p>
          <a:p>
            <a:pPr marL="800100" lvl="1" indent="-342900">
              <a:buFont typeface="Arial" panose="020B0604020202020204" pitchFamily="34" charset="0"/>
              <a:buChar char="•"/>
              <a:defRPr/>
            </a:pPr>
            <a:r>
              <a:rPr lang="en-US" sz="2400" dirty="0">
                <a:latin typeface="Calibri" pitchFamily="34" charset="0"/>
              </a:rPr>
              <a:t>program counter, register set and stack space</a:t>
            </a:r>
          </a:p>
          <a:p>
            <a:pPr marL="800100" lvl="1" indent="-342900">
              <a:buFont typeface="Arial" panose="020B0604020202020204" pitchFamily="34" charset="0"/>
              <a:buChar char="•"/>
              <a:defRPr/>
            </a:pPr>
            <a:r>
              <a:rPr lang="en-US" sz="2400" dirty="0">
                <a:latin typeface="Calibri" pitchFamily="34" charset="0"/>
              </a:rPr>
              <a:t>A thread shares the following with peer threads:</a:t>
            </a:r>
          </a:p>
          <a:p>
            <a:pPr marL="800100" lvl="1" indent="-342900">
              <a:buFont typeface="Arial" panose="020B0604020202020204" pitchFamily="34" charset="0"/>
              <a:buChar char="•"/>
              <a:defRPr/>
            </a:pPr>
            <a:r>
              <a:rPr lang="en-US" sz="2400" dirty="0">
                <a:latin typeface="Calibri" pitchFamily="34" charset="0"/>
              </a:rPr>
              <a:t>code section, data section and OS resources (open files, signals)</a:t>
            </a:r>
          </a:p>
          <a:p>
            <a:pPr marL="800100" lvl="1" indent="-342900">
              <a:buFont typeface="Arial" panose="020B0604020202020204" pitchFamily="34" charset="0"/>
              <a:buChar char="•"/>
              <a:defRPr/>
            </a:pPr>
            <a:endParaRPr lang="en-US" sz="2400" dirty="0">
              <a:latin typeface="Calibri" pitchFamily="34" charset="0"/>
            </a:endParaRPr>
          </a:p>
          <a:p>
            <a:pPr>
              <a:buFont typeface="Arial" panose="020B0604020202020204" pitchFamily="34" charset="0"/>
              <a:buChar char="•"/>
              <a:defRPr/>
            </a:pPr>
            <a:r>
              <a:rPr lang="en-GB" sz="2400" dirty="0">
                <a:latin typeface="Calibri" pitchFamily="34" charset="0"/>
              </a:rPr>
              <a:t>Threads share code section, data section etc with other threads so the threads are not independent of one another like processes.</a:t>
            </a:r>
          </a:p>
          <a:p>
            <a:endParaRPr lang="en-IN" dirty="0"/>
          </a:p>
        </p:txBody>
      </p:sp>
      <p:sp>
        <p:nvSpPr>
          <p:cNvPr id="5" name="Slide Number Placeholder 4">
            <a:extLst>
              <a:ext uri="{FF2B5EF4-FFF2-40B4-BE49-F238E27FC236}">
                <a16:creationId xmlns:a16="http://schemas.microsoft.com/office/drawing/2014/main" id="{07305F52-B513-4821-9228-9D911D4E2B12}"/>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2483160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3" descr="Fig04_01.gif">
            <a:extLst>
              <a:ext uri="{FF2B5EF4-FFF2-40B4-BE49-F238E27FC236}">
                <a16:creationId xmlns:a16="http://schemas.microsoft.com/office/drawing/2014/main" id="{EC637326-9090-445E-8653-90ECF18CB10E}"/>
              </a:ext>
            </a:extLst>
          </p:cNvPr>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416560" y="1956415"/>
            <a:ext cx="7086600" cy="434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3E23B707-9C90-4541-8490-BB78C0B5D780}"/>
              </a:ext>
            </a:extLst>
          </p:cNvPr>
          <p:cNvSpPr/>
          <p:nvPr/>
        </p:nvSpPr>
        <p:spPr>
          <a:xfrm>
            <a:off x="2438400" y="76200"/>
            <a:ext cx="44958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400" b="1" dirty="0">
                <a:latin typeface="Calibri" pitchFamily="34" charset="0"/>
              </a:rPr>
              <a:t>Multithreading</a:t>
            </a:r>
            <a:endParaRPr lang="en-US" b="1" dirty="0">
              <a:latin typeface="Calibri" pitchFamily="34" charset="0"/>
            </a:endParaRPr>
          </a:p>
        </p:txBody>
      </p:sp>
      <p:sp>
        <p:nvSpPr>
          <p:cNvPr id="7" name="Rectangle 6">
            <a:extLst>
              <a:ext uri="{FF2B5EF4-FFF2-40B4-BE49-F238E27FC236}">
                <a16:creationId xmlns:a16="http://schemas.microsoft.com/office/drawing/2014/main" id="{25B39A33-6DC4-44B5-BDEF-2B730A525C23}"/>
              </a:ext>
            </a:extLst>
          </p:cNvPr>
          <p:cNvSpPr/>
          <p:nvPr/>
        </p:nvSpPr>
        <p:spPr>
          <a:xfrm>
            <a:off x="238760" y="1065917"/>
            <a:ext cx="6675120" cy="70788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defRPr/>
            </a:pPr>
            <a:r>
              <a:rPr lang="en-NZ" sz="2000" dirty="0">
                <a:latin typeface="Calibri" pitchFamily="34" charset="0"/>
              </a:rPr>
              <a:t>The ability of an OS to support multiple, concurrent paths of execution within a single process.</a:t>
            </a:r>
            <a:endParaRPr lang="en-US" sz="2000" dirty="0">
              <a:latin typeface="Calibri" pitchFamily="34" charset="0"/>
            </a:endParaRPr>
          </a:p>
        </p:txBody>
      </p:sp>
      <p:pic>
        <p:nvPicPr>
          <p:cNvPr id="14343" name="Picture 7" descr="E:\gp image\green_leader_running_the_race_md_wm.gif">
            <a:extLst>
              <a:ext uri="{FF2B5EF4-FFF2-40B4-BE49-F238E27FC236}">
                <a16:creationId xmlns:a16="http://schemas.microsoft.com/office/drawing/2014/main" id="{C2C7F99E-55F7-4A93-82A2-31285743403D}"/>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3880" y="-1524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909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5B4749-676D-4546-94B2-6D59F243402F}"/>
              </a:ext>
            </a:extLst>
          </p:cNvPr>
          <p:cNvSpPr>
            <a:spLocks noGrp="1"/>
          </p:cNvSpPr>
          <p:nvPr>
            <p:ph sz="quarter" idx="13"/>
          </p:nvPr>
        </p:nvSpPr>
        <p:spPr>
          <a:xfrm>
            <a:off x="17780" y="4763770"/>
            <a:ext cx="8346440" cy="2286000"/>
          </a:xfrm>
        </p:spPr>
        <p:txBody>
          <a:bodyPr>
            <a:normAutofit/>
          </a:bodyPr>
          <a:lstStyle/>
          <a:p>
            <a:pPr eaLnBrk="1" hangingPunct="1"/>
            <a:r>
              <a:rPr lang="en-NZ" altLang="en-US" sz="2400" dirty="0"/>
              <a:t>MS-DOS supports a single user process and a single thread. </a:t>
            </a:r>
          </a:p>
          <a:p>
            <a:pPr eaLnBrk="1" hangingPunct="1"/>
            <a:r>
              <a:rPr lang="en-NZ" altLang="en-US" sz="2400" dirty="0"/>
              <a:t>Some UNIX, support multiple user processes but only support one thread per process</a:t>
            </a:r>
          </a:p>
        </p:txBody>
      </p:sp>
      <p:pic>
        <p:nvPicPr>
          <p:cNvPr id="15363" name="Content Placeholder 3" descr="Fig04_01.gif">
            <a:extLst>
              <a:ext uri="{FF2B5EF4-FFF2-40B4-BE49-F238E27FC236}">
                <a16:creationId xmlns:a16="http://schemas.microsoft.com/office/drawing/2014/main" id="{EDB91784-E3F6-467A-A1AC-E4F7AF97F0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1524000"/>
            <a:ext cx="414178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S:\poly\H\research\stallings\new\ch4\1proc1thread (topleft).gif">
            <a:extLst>
              <a:ext uri="{FF2B5EF4-FFF2-40B4-BE49-F238E27FC236}">
                <a16:creationId xmlns:a16="http://schemas.microsoft.com/office/drawing/2014/main" id="{965ECFDF-1F49-4143-B430-3991FA780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654175"/>
            <a:ext cx="1981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poly\H\research\stallings\new\ch4\many proc 1 thead (bot left).gif">
            <a:extLst>
              <a:ext uri="{FF2B5EF4-FFF2-40B4-BE49-F238E27FC236}">
                <a16:creationId xmlns:a16="http://schemas.microsoft.com/office/drawing/2014/main" id="{3B603669-DA8B-458A-B266-C37F55DC8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616200"/>
            <a:ext cx="1970088"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S:\poly\H\research\stallings\new\ch4\1proc1thread (topleft).gif">
            <a:extLst>
              <a:ext uri="{FF2B5EF4-FFF2-40B4-BE49-F238E27FC236}">
                <a16:creationId xmlns:a16="http://schemas.microsoft.com/office/drawing/2014/main" id="{CF86DDFE-B8DF-4C2F-B646-81AF975F0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981200"/>
            <a:ext cx="32099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S:\poly\H\research\stallings\new\ch4\many proc 1 thead (bot left).gif">
            <a:extLst>
              <a:ext uri="{FF2B5EF4-FFF2-40B4-BE49-F238E27FC236}">
                <a16:creationId xmlns:a16="http://schemas.microsoft.com/office/drawing/2014/main" id="{B4473678-D1BE-4DD0-A490-A3A8A4E52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025" y="1752600"/>
            <a:ext cx="322897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descr="Fig04_01.gif">
            <a:extLst>
              <a:ext uri="{FF2B5EF4-FFF2-40B4-BE49-F238E27FC236}">
                <a16:creationId xmlns:a16="http://schemas.microsoft.com/office/drawing/2014/main" id="{69B3E6A2-61E5-42BB-B1A1-20FFEDD3C1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71600"/>
            <a:ext cx="41417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BBE22A1C-FC1E-46C7-8061-882228C6B83E}"/>
              </a:ext>
            </a:extLst>
          </p:cNvPr>
          <p:cNvSpPr/>
          <p:nvPr/>
        </p:nvSpPr>
        <p:spPr>
          <a:xfrm>
            <a:off x="1066800" y="381000"/>
            <a:ext cx="52578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400" dirty="0">
                <a:solidFill>
                  <a:schemeClr val="tx2">
                    <a:satMod val="130000"/>
                  </a:schemeClr>
                </a:solidFill>
              </a:rPr>
              <a:t>Single Thread Approaches</a:t>
            </a:r>
            <a:endParaRPr lang="en-US" b="1" dirty="0">
              <a:latin typeface="Calibri" pitchFamily="34" charset="0"/>
            </a:endParaRPr>
          </a:p>
        </p:txBody>
      </p:sp>
    </p:spTree>
    <p:extLst>
      <p:ext uri="{BB962C8B-B14F-4D97-AF65-F5344CB8AC3E}">
        <p14:creationId xmlns:p14="http://schemas.microsoft.com/office/powerpoint/2010/main" val="2175936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par>
                          <p:cTn id="11" fill="hold" nodeType="afterGroup">
                            <p:stCondLst>
                              <p:cond delay="500"/>
                            </p:stCondLst>
                            <p:childTnLst>
                              <p:par>
                                <p:cTn id="12" presetID="6" presetClass="emph" presetSubtype="0" fill="hold" nodeType="afterEffect">
                                  <p:stCondLst>
                                    <p:cond delay="0"/>
                                  </p:stCondLst>
                                  <p:childTnLst>
                                    <p:animScale>
                                      <p:cBhvr>
                                        <p:cTn id="13" dur="2000" fill="hold"/>
                                        <p:tgtEl>
                                          <p:spTgt spid="1026"/>
                                        </p:tgtEl>
                                      </p:cBhvr>
                                      <p:by x="150000" y="150000"/>
                                    </p:animScale>
                                  </p:childTnLst>
                                </p:cTn>
                              </p:par>
                              <p:par>
                                <p:cTn id="14" presetID="0" presetClass="path" presetSubtype="0" accel="50000" decel="50000" fill="hold" nodeType="withEffect">
                                  <p:stCondLst>
                                    <p:cond delay="0"/>
                                  </p:stCondLst>
                                  <p:childTnLst>
                                    <p:animMotion origin="layout" path="M 3.33333E-6 -1.48148E-6 L 0.10833 0.08889 " pathEditMode="relative" ptsTypes="AA">
                                      <p:cBhvr>
                                        <p:cTn id="15" dur="2000" fill="hold"/>
                                        <p:tgtEl>
                                          <p:spTgt spid="1026"/>
                                        </p:tgtEl>
                                        <p:attrNameLst>
                                          <p:attrName>ppt_x</p:attrName>
                                          <p:attrName>ppt_y</p:attrName>
                                        </p:attrNameLst>
                                      </p:cBhvr>
                                    </p:animMotion>
                                  </p:childTnLst>
                                </p:cTn>
                              </p:par>
                            </p:childTnLst>
                          </p:cTn>
                        </p:par>
                        <p:par>
                          <p:cTn id="16" fill="hold" nodeType="afterGroup">
                            <p:stCondLst>
                              <p:cond delay="2500"/>
                            </p:stCondLst>
                            <p:childTnLst>
                              <p:par>
                                <p:cTn id="17" presetID="1" presetClass="exit"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dissolve">
                                      <p:cBhvr>
                                        <p:cTn id="25" dur="500"/>
                                        <p:tgtEl>
                                          <p:spTgt spid="3">
                                            <p:txEl>
                                              <p:pRg st="1" end="1"/>
                                            </p:txEl>
                                          </p:spTgt>
                                        </p:tgtEl>
                                      </p:cBhvr>
                                    </p:animEffec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8"/>
                                        </p:tgtEl>
                                        <p:attrNameLst>
                                          <p:attrName>style.visibility</p:attrName>
                                        </p:attrNameLst>
                                      </p:cBhvr>
                                      <p:to>
                                        <p:strVal val="hidden"/>
                                      </p:to>
                                    </p:set>
                                  </p:childTnLst>
                                </p:cTn>
                              </p:par>
                            </p:childTnLst>
                          </p:cTn>
                        </p:par>
                        <p:par>
                          <p:cTn id="31" fill="hold" nodeType="afterGroup">
                            <p:stCondLst>
                              <p:cond delay="500"/>
                            </p:stCondLst>
                            <p:childTnLst>
                              <p:par>
                                <p:cTn id="32" presetID="6" presetClass="emph" presetSubtype="0" fill="hold" nodeType="afterEffect">
                                  <p:stCondLst>
                                    <p:cond delay="0"/>
                                  </p:stCondLst>
                                  <p:childTnLst>
                                    <p:animScale>
                                      <p:cBhvr>
                                        <p:cTn id="33" dur="2000" fill="hold"/>
                                        <p:tgtEl>
                                          <p:spTgt spid="9"/>
                                        </p:tgtEl>
                                      </p:cBhvr>
                                      <p:by x="150000" y="150000"/>
                                    </p:animScale>
                                  </p:childTnLst>
                                </p:cTn>
                              </p:par>
                              <p:par>
                                <p:cTn id="34" presetID="0" presetClass="path" presetSubtype="0" accel="50000" decel="50000" fill="hold" nodeType="withEffect">
                                  <p:stCondLst>
                                    <p:cond delay="0"/>
                                  </p:stCondLst>
                                  <p:childTnLst>
                                    <p:animMotion origin="layout" path="M 5.55556E-6 5.18519E-6 L 0.10001 -0.08888 " pathEditMode="relative" ptsTypes="AA">
                                      <p:cBhvr>
                                        <p:cTn id="35" dur="2000" fill="hold"/>
                                        <p:tgtEl>
                                          <p:spTgt spid="9"/>
                                        </p:tgtEl>
                                        <p:attrNameLst>
                                          <p:attrName>ppt_x</p:attrName>
                                          <p:attrName>ppt_y</p:attrName>
                                        </p:attrNameLst>
                                      </p:cBhvr>
                                    </p:animMotion>
                                  </p:childTnLst>
                                </p:cTn>
                              </p:par>
                            </p:childTnLst>
                          </p:cTn>
                        </p:par>
                        <p:par>
                          <p:cTn id="36" fill="hold" nodeType="afterGroup">
                            <p:stCondLst>
                              <p:cond delay="2500"/>
                            </p:stCondLst>
                            <p:childTnLst>
                              <p:par>
                                <p:cTn id="37" presetID="1" presetClass="exit" presetSubtype="0" fill="hold" nodeType="after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par>
                          <p:cTn id="39" fill="hold" nodeType="afterGroup">
                            <p:stCondLst>
                              <p:cond delay="2500"/>
                            </p:stCondLst>
                            <p:childTnLst>
                              <p:par>
                                <p:cTn id="40" presetID="1" presetClass="entr" presetSubtype="0" fill="hold" nodeType="afterEffect">
                                  <p:stCondLst>
                                    <p:cond delay="0"/>
                                  </p:stCondLst>
                                  <p:childTnLst>
                                    <p:set>
                                      <p:cBhvr>
                                        <p:cTn id="41"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6404F-8B93-47DE-8921-A193FC323B76}"/>
              </a:ext>
            </a:extLst>
          </p:cNvPr>
          <p:cNvSpPr>
            <a:spLocks noGrp="1"/>
          </p:cNvSpPr>
          <p:nvPr>
            <p:ph sz="quarter" idx="13"/>
          </p:nvPr>
        </p:nvSpPr>
        <p:spPr>
          <a:xfrm>
            <a:off x="0" y="4683443"/>
            <a:ext cx="9067800" cy="2476500"/>
          </a:xfrm>
        </p:spPr>
        <p:txBody>
          <a:bodyPr/>
          <a:lstStyle/>
          <a:p>
            <a:pPr eaLnBrk="1" hangingPunct="1"/>
            <a:r>
              <a:rPr lang="en-US" altLang="en-US" sz="2400" dirty="0"/>
              <a:t>Java run-time environment is a single process with multiple threads</a:t>
            </a:r>
          </a:p>
          <a:p>
            <a:pPr eaLnBrk="1" hangingPunct="1"/>
            <a:r>
              <a:rPr lang="en-NZ" altLang="en-US" sz="2400" dirty="0"/>
              <a:t>Multiple processes </a:t>
            </a:r>
            <a:r>
              <a:rPr lang="en-NZ" altLang="en-US" sz="2400" b="1" i="1" dirty="0"/>
              <a:t>and </a:t>
            </a:r>
            <a:r>
              <a:rPr lang="en-NZ" altLang="en-US" sz="2400" dirty="0"/>
              <a:t>threads are found in Windows, Solaris, and many modern versions of UNIX</a:t>
            </a:r>
            <a:endParaRPr lang="en-US" altLang="en-US" sz="2400" dirty="0"/>
          </a:p>
        </p:txBody>
      </p:sp>
      <p:pic>
        <p:nvPicPr>
          <p:cNvPr id="16387" name="Content Placeholder 3" descr="Fig04_01.gif">
            <a:extLst>
              <a:ext uri="{FF2B5EF4-FFF2-40B4-BE49-F238E27FC236}">
                <a16:creationId xmlns:a16="http://schemas.microsoft.com/office/drawing/2014/main" id="{4889D1A5-1239-4435-A8FF-D57F5A6E1B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2013" y="1371600"/>
            <a:ext cx="414178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S:\poly\H\research\stallings\new\ch4\1 proc many thread (top right).gif">
            <a:extLst>
              <a:ext uri="{FF2B5EF4-FFF2-40B4-BE49-F238E27FC236}">
                <a16:creationId xmlns:a16="http://schemas.microsoft.com/office/drawing/2014/main" id="{AD926CE6-E30E-47F2-93B4-9F4EE2333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263" y="1533525"/>
            <a:ext cx="21336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S:\poly\H\research\stallings\new\ch4\1 proc many thread (top right).gif">
            <a:extLst>
              <a:ext uri="{FF2B5EF4-FFF2-40B4-BE49-F238E27FC236}">
                <a16:creationId xmlns:a16="http://schemas.microsoft.com/office/drawing/2014/main" id="{4DC6A96F-8786-4B3F-985E-E6D8969EA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752600"/>
            <a:ext cx="33147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S:\poly\H\research\stallings\new\ch4\many proc many thread (bot right).gif">
            <a:extLst>
              <a:ext uri="{FF2B5EF4-FFF2-40B4-BE49-F238E27FC236}">
                <a16:creationId xmlns:a16="http://schemas.microsoft.com/office/drawing/2014/main" id="{EDD7B2CC-9B1E-4082-9F4E-70FBF9F42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700" y="1809750"/>
            <a:ext cx="33909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S:\poly\H\research\stallings\new\ch4\many proc many thread (bot right).gif">
            <a:extLst>
              <a:ext uri="{FF2B5EF4-FFF2-40B4-BE49-F238E27FC236}">
                <a16:creationId xmlns:a16="http://schemas.microsoft.com/office/drawing/2014/main" id="{58743E0E-FBCF-4D71-914C-819454C84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8763" y="2492375"/>
            <a:ext cx="22494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descr="Fig04_01.gif">
            <a:extLst>
              <a:ext uri="{FF2B5EF4-FFF2-40B4-BE49-F238E27FC236}">
                <a16:creationId xmlns:a16="http://schemas.microsoft.com/office/drawing/2014/main" id="{6109EED6-E054-4775-8148-85C382C4CC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1371600"/>
            <a:ext cx="414178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EC875C5-5DA5-42CE-90BA-81BEAF014220}"/>
              </a:ext>
            </a:extLst>
          </p:cNvPr>
          <p:cNvSpPr/>
          <p:nvPr/>
        </p:nvSpPr>
        <p:spPr>
          <a:xfrm>
            <a:off x="1066800" y="381000"/>
            <a:ext cx="52578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400" dirty="0">
                <a:solidFill>
                  <a:schemeClr val="tx2">
                    <a:satMod val="130000"/>
                  </a:schemeClr>
                </a:solidFill>
              </a:rPr>
              <a:t>Multithreading</a:t>
            </a:r>
            <a:endParaRPr lang="en-US" b="1" dirty="0">
              <a:latin typeface="Calibri" pitchFamily="34" charset="0"/>
            </a:endParaRPr>
          </a:p>
        </p:txBody>
      </p:sp>
    </p:spTree>
    <p:extLst>
      <p:ext uri="{BB962C8B-B14F-4D97-AF65-F5344CB8AC3E}">
        <p14:creationId xmlns:p14="http://schemas.microsoft.com/office/powerpoint/2010/main" val="17873505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nodeType="afterGroup">
                            <p:stCondLst>
                              <p:cond delay="0"/>
                            </p:stCondLst>
                            <p:childTnLst>
                              <p:par>
                                <p:cTn id="8" presetID="9"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childTnLst>
                          </p:cTn>
                        </p:par>
                        <p:par>
                          <p:cTn id="14" fill="hold" nodeType="afterGroup">
                            <p:stCondLst>
                              <p:cond delay="500"/>
                            </p:stCondLst>
                            <p:childTnLst>
                              <p:par>
                                <p:cTn id="15" presetID="6" presetClass="emph" presetSubtype="0" fill="hold" nodeType="afterEffect">
                                  <p:stCondLst>
                                    <p:cond delay="0"/>
                                  </p:stCondLst>
                                  <p:childTnLst>
                                    <p:animScale>
                                      <p:cBhvr>
                                        <p:cTn id="16" dur="2000" fill="hold"/>
                                        <p:tgtEl>
                                          <p:spTgt spid="2050"/>
                                        </p:tgtEl>
                                      </p:cBhvr>
                                      <p:by x="150000" y="150000"/>
                                    </p:animScale>
                                  </p:childTnLst>
                                </p:cTn>
                              </p:par>
                              <p:par>
                                <p:cTn id="17" presetID="0" presetClass="path" presetSubtype="0" accel="50000" decel="50000" fill="hold" nodeType="withEffect">
                                  <p:stCondLst>
                                    <p:cond delay="0"/>
                                  </p:stCondLst>
                                  <p:childTnLst>
                                    <p:animMotion origin="layout" path="M -8.05556E-6 5.25659E-6 L -0.10001 0.07768 " pathEditMode="relative" ptsTypes="AA">
                                      <p:cBhvr>
                                        <p:cTn id="18" dur="2000" fill="hold"/>
                                        <p:tgtEl>
                                          <p:spTgt spid="2050"/>
                                        </p:tgtEl>
                                        <p:attrNameLst>
                                          <p:attrName>ppt_x</p:attrName>
                                          <p:attrName>ppt_y</p:attrName>
                                        </p:attrNameLst>
                                      </p:cBhvr>
                                    </p:animMotion>
                                  </p:childTnLst>
                                </p:cTn>
                              </p:par>
                            </p:childTnLst>
                          </p:cTn>
                        </p:par>
                        <p:par>
                          <p:cTn id="19" fill="hold" nodeType="afterGroup">
                            <p:stCondLst>
                              <p:cond delay="2500"/>
                            </p:stCondLst>
                            <p:childTnLst>
                              <p:par>
                                <p:cTn id="20" presetID="1" presetClass="exit" presetSubtype="0" fill="hold" nodeType="afterEffect">
                                  <p:stCondLst>
                                    <p:cond delay="0"/>
                                  </p:stCondLst>
                                  <p:childTnLst>
                                    <p:set>
                                      <p:cBhvr>
                                        <p:cTn id="21" dur="1" fill="hold">
                                          <p:stCondLst>
                                            <p:cond delay="0"/>
                                          </p:stCondLst>
                                        </p:cTn>
                                        <p:tgtEl>
                                          <p:spTgt spid="2050"/>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dissolve">
                                      <p:cBhvr>
                                        <p:cTn id="28" dur="500"/>
                                        <p:tgtEl>
                                          <p:spTgt spid="3">
                                            <p:txEl>
                                              <p:pRg st="1" end="1"/>
                                            </p:txEl>
                                          </p:spTgt>
                                        </p:tgtEl>
                                      </p:cBhvr>
                                    </p:animEffect>
                                  </p:childTnLst>
                                </p:cTn>
                              </p:par>
                            </p:childTnLst>
                          </p:cTn>
                        </p:par>
                        <p:par>
                          <p:cTn id="29" fill="hold" nodeType="afterGroup">
                            <p:stCondLst>
                              <p:cond delay="500"/>
                            </p:stCondLst>
                            <p:childTnLst>
                              <p:par>
                                <p:cTn id="30" presetID="9" presetClass="exit" presetSubtype="0" fill="hold" nodeType="afterEffect">
                                  <p:stCondLst>
                                    <p:cond delay="0"/>
                                  </p:stCondLst>
                                  <p:childTnLst>
                                    <p:animEffect transition="out" filter="dissolv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nodeType="afterGroup">
                            <p:stCondLst>
                              <p:cond delay="1000"/>
                            </p:stCondLst>
                            <p:childTnLst>
                              <p:par>
                                <p:cTn id="36" presetID="0" presetClass="path" presetSubtype="0" accel="50000" decel="50000" fill="hold" nodeType="afterEffect">
                                  <p:stCondLst>
                                    <p:cond delay="0"/>
                                  </p:stCondLst>
                                  <p:childTnLst>
                                    <p:animMotion origin="layout" path="M -2.5E-6 -3.88709E-6 L -0.11666 -0.08885 " pathEditMode="relative" ptsTypes="AA">
                                      <p:cBhvr>
                                        <p:cTn id="37" dur="2000" fill="hold"/>
                                        <p:tgtEl>
                                          <p:spTgt spid="9"/>
                                        </p:tgtEl>
                                        <p:attrNameLst>
                                          <p:attrName>ppt_x</p:attrName>
                                          <p:attrName>ppt_y</p:attrName>
                                        </p:attrNameLst>
                                      </p:cBhvr>
                                    </p:animMotion>
                                  </p:childTnLst>
                                </p:cTn>
                              </p:par>
                            </p:childTnLst>
                          </p:cTn>
                        </p:par>
                        <p:par>
                          <p:cTn id="38" fill="hold" nodeType="afterGroup">
                            <p:stCondLst>
                              <p:cond delay="3000"/>
                            </p:stCondLst>
                            <p:childTnLst>
                              <p:par>
                                <p:cTn id="39" presetID="1" presetClass="exit" presetSubtype="0" fill="hold" nodeType="after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63969D-9EF6-4F20-B50F-5874B3AF348F}"/>
              </a:ext>
            </a:extLst>
          </p:cNvPr>
          <p:cNvSpPr/>
          <p:nvPr/>
        </p:nvSpPr>
        <p:spPr>
          <a:xfrm>
            <a:off x="1752600" y="0"/>
            <a:ext cx="52578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400" dirty="0">
                <a:solidFill>
                  <a:schemeClr val="tx2">
                    <a:satMod val="130000"/>
                  </a:schemeClr>
                </a:solidFill>
              </a:rPr>
              <a:t>Benefits Of Threads</a:t>
            </a:r>
            <a:endParaRPr lang="en-US" b="1"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CAD1EC4D-8000-40F1-B10D-B93DB2C14696}"/>
              </a:ext>
            </a:extLst>
          </p:cNvPr>
          <p:cNvSpPr/>
          <p:nvPr/>
        </p:nvSpPr>
        <p:spPr>
          <a:xfrm>
            <a:off x="228600" y="965200"/>
            <a:ext cx="7239000" cy="419961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buFontTx/>
              <a:buNone/>
              <a:defRPr/>
            </a:pPr>
            <a:r>
              <a:rPr lang="en-US" sz="2000" dirty="0">
                <a:latin typeface="Calibri" pitchFamily="34" charset="0"/>
              </a:rPr>
              <a:t>The </a:t>
            </a:r>
            <a:r>
              <a:rPr lang="en-US" sz="2000" b="1" dirty="0">
                <a:latin typeface="Calibri" pitchFamily="34" charset="0"/>
              </a:rPr>
              <a:t>key benefits </a:t>
            </a:r>
            <a:r>
              <a:rPr lang="en-US" sz="2000" dirty="0">
                <a:latin typeface="Calibri" pitchFamily="34" charset="0"/>
              </a:rPr>
              <a:t>of threads derive from the performance implications:</a:t>
            </a:r>
          </a:p>
          <a:p>
            <a:pPr algn="just">
              <a:lnSpc>
                <a:spcPct val="150000"/>
              </a:lnSpc>
              <a:buFontTx/>
              <a:buNone/>
              <a:defRPr/>
            </a:pPr>
            <a:r>
              <a:rPr lang="en-US" sz="2000" b="1" dirty="0">
                <a:latin typeface="Calibri" pitchFamily="34" charset="0"/>
              </a:rPr>
              <a:t>(1) </a:t>
            </a:r>
            <a:r>
              <a:rPr lang="en-US" sz="2000" dirty="0">
                <a:latin typeface="Calibri" pitchFamily="34" charset="0"/>
              </a:rPr>
              <a:t>It takes far less time to create a new thread in an existing process than to create a brand-new process.</a:t>
            </a:r>
          </a:p>
          <a:p>
            <a:pPr algn="just">
              <a:lnSpc>
                <a:spcPct val="150000"/>
              </a:lnSpc>
              <a:buFontTx/>
              <a:buNone/>
              <a:defRPr/>
            </a:pPr>
            <a:r>
              <a:rPr lang="en-US" sz="2000" b="1" dirty="0">
                <a:latin typeface="Calibri" pitchFamily="34" charset="0"/>
              </a:rPr>
              <a:t>(2) </a:t>
            </a:r>
            <a:r>
              <a:rPr lang="en-US" sz="2000" dirty="0">
                <a:latin typeface="Calibri" pitchFamily="34" charset="0"/>
              </a:rPr>
              <a:t>It takes less time to terminate a thread than a process.</a:t>
            </a:r>
          </a:p>
          <a:p>
            <a:pPr algn="just">
              <a:lnSpc>
                <a:spcPct val="150000"/>
              </a:lnSpc>
              <a:buFontTx/>
              <a:buNone/>
              <a:defRPr/>
            </a:pPr>
            <a:r>
              <a:rPr lang="en-US" sz="2000" b="1" dirty="0">
                <a:latin typeface="Calibri" pitchFamily="34" charset="0"/>
              </a:rPr>
              <a:t>(3) </a:t>
            </a:r>
            <a:r>
              <a:rPr lang="en-US" sz="2000" dirty="0">
                <a:latin typeface="Calibri" pitchFamily="34" charset="0"/>
              </a:rPr>
              <a:t>It takes less time to switch between two threads within the same process than to switch between processes.</a:t>
            </a:r>
          </a:p>
          <a:p>
            <a:pPr algn="just">
              <a:lnSpc>
                <a:spcPct val="150000"/>
              </a:lnSpc>
              <a:buFontTx/>
              <a:buNone/>
              <a:defRPr/>
            </a:pPr>
            <a:r>
              <a:rPr lang="en-US" sz="2000" b="1" dirty="0">
                <a:latin typeface="Calibri" pitchFamily="34" charset="0"/>
              </a:rPr>
              <a:t>(4) </a:t>
            </a:r>
            <a:r>
              <a:rPr lang="en-US" sz="2000" dirty="0">
                <a:latin typeface="Calibri" pitchFamily="34" charset="0"/>
              </a:rPr>
              <a:t>Threads enhance efficiency in communication between different  executing  programs.</a:t>
            </a:r>
          </a:p>
        </p:txBody>
      </p:sp>
      <p:pic>
        <p:nvPicPr>
          <p:cNvPr id="20487" name="Picture 7" descr="E:\gp image\juggling_soccer_ball_md_wm.gif">
            <a:extLst>
              <a:ext uri="{FF2B5EF4-FFF2-40B4-BE49-F238E27FC236}">
                <a16:creationId xmlns:a16="http://schemas.microsoft.com/office/drawing/2014/main" id="{6A4C663F-000D-4A2D-8E94-79BDC804B50B}"/>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600" y="4800600"/>
            <a:ext cx="18669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13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A39424-BAFB-432C-9BBA-DCE1B403D9E7}"/>
              </a:ext>
            </a:extLst>
          </p:cNvPr>
          <p:cNvSpPr/>
          <p:nvPr/>
        </p:nvSpPr>
        <p:spPr>
          <a:xfrm>
            <a:off x="1066800" y="0"/>
            <a:ext cx="52578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400">
                <a:solidFill>
                  <a:schemeClr val="tx2">
                    <a:satMod val="130000"/>
                  </a:schemeClr>
                </a:solidFill>
              </a:rPr>
              <a:t>Thread uses </a:t>
            </a:r>
            <a:r>
              <a:rPr lang="en-US" sz="2400" dirty="0">
                <a:solidFill>
                  <a:schemeClr val="tx2">
                    <a:satMod val="130000"/>
                  </a:schemeClr>
                </a:solidFill>
              </a:rPr>
              <a:t>in a Single-User System</a:t>
            </a:r>
            <a:endParaRPr lang="en-US" b="1"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E64EEF6A-6341-446F-A055-0A5A077F4B7C}"/>
              </a:ext>
            </a:extLst>
          </p:cNvPr>
          <p:cNvSpPr/>
          <p:nvPr/>
        </p:nvSpPr>
        <p:spPr>
          <a:xfrm>
            <a:off x="0" y="1066800"/>
            <a:ext cx="8610600" cy="526297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just">
              <a:buFont typeface="Arial" panose="020B0604020202020204" pitchFamily="34" charset="0"/>
              <a:buChar char="•"/>
              <a:defRPr/>
            </a:pPr>
            <a:r>
              <a:rPr lang="en-US" sz="2400" dirty="0">
                <a:latin typeface="Calibri" pitchFamily="34" charset="0"/>
              </a:rPr>
              <a:t>Uses of threads in a single-user multiprocessing system:</a:t>
            </a:r>
          </a:p>
          <a:p>
            <a:pPr marL="342900" indent="-342900" algn="just">
              <a:buFont typeface="Arial" panose="020B0604020202020204" pitchFamily="34" charset="0"/>
              <a:buChar char="•"/>
              <a:defRPr/>
            </a:pPr>
            <a:r>
              <a:rPr lang="en-US" sz="2400" dirty="0">
                <a:effectLst>
                  <a:outerShdw blurRad="38100" dist="38100" dir="2700000" algn="tl">
                    <a:srgbClr val="000000">
                      <a:alpha val="43137"/>
                    </a:srgbClr>
                  </a:outerShdw>
                </a:effectLst>
                <a:latin typeface="Calibri" pitchFamily="34" charset="0"/>
              </a:rPr>
              <a:t>Foreground and background work :</a:t>
            </a:r>
          </a:p>
          <a:p>
            <a:pPr marL="800100" lvl="1" indent="-342900" algn="just">
              <a:buFont typeface="Arial" panose="020B0604020202020204" pitchFamily="34" charset="0"/>
              <a:buChar char="•"/>
              <a:defRPr/>
            </a:pPr>
            <a:r>
              <a:rPr lang="en-US" sz="2400" dirty="0">
                <a:latin typeface="Calibri" pitchFamily="34" charset="0"/>
              </a:rPr>
              <a:t>e.g. Spreadsheet - one thread looking after display and Another thread updating results of formula. </a:t>
            </a:r>
          </a:p>
          <a:p>
            <a:pPr marL="342900" indent="-342900" algn="just">
              <a:buFont typeface="Arial" panose="020B0604020202020204" pitchFamily="34" charset="0"/>
              <a:buChar char="•"/>
              <a:defRPr/>
            </a:pPr>
            <a:r>
              <a:rPr lang="en-US" sz="2400" dirty="0">
                <a:effectLst>
                  <a:outerShdw blurRad="38100" dist="38100" dir="2700000" algn="tl">
                    <a:srgbClr val="000000">
                      <a:alpha val="43137"/>
                    </a:srgbClr>
                  </a:outerShdw>
                </a:effectLst>
                <a:latin typeface="Calibri" pitchFamily="34" charset="0"/>
              </a:rPr>
              <a:t>Asynchronous processing:</a:t>
            </a:r>
          </a:p>
          <a:p>
            <a:pPr marL="800100" lvl="1" indent="-342900" algn="just">
              <a:buFont typeface="Arial" panose="020B0604020202020204" pitchFamily="34" charset="0"/>
              <a:buChar char="•"/>
              <a:defRPr/>
            </a:pPr>
            <a:r>
              <a:rPr lang="en-US" sz="2400" dirty="0">
                <a:latin typeface="Calibri" pitchFamily="34" charset="0"/>
              </a:rPr>
              <a:t>e.g. Protection against power failure within a word processor-</a:t>
            </a:r>
          </a:p>
          <a:p>
            <a:pPr lvl="2" algn="just">
              <a:buFontTx/>
              <a:buChar char="-"/>
              <a:defRPr/>
            </a:pPr>
            <a:r>
              <a:rPr lang="en-NZ" sz="2400" dirty="0">
                <a:latin typeface="Calibri" pitchFamily="34" charset="0"/>
              </a:rPr>
              <a:t>A thread writes random access memory (RAM) buffer to disk once every minute.</a:t>
            </a:r>
          </a:p>
          <a:p>
            <a:pPr lvl="2" algn="just">
              <a:buFontTx/>
              <a:buChar char="-"/>
              <a:defRPr/>
            </a:pPr>
            <a:r>
              <a:rPr lang="en-NZ" sz="2400" dirty="0">
                <a:latin typeface="Calibri" pitchFamily="34" charset="0"/>
              </a:rPr>
              <a:t> this thread schedules itself directly with the OS; </a:t>
            </a:r>
          </a:p>
          <a:p>
            <a:pPr marL="342900" indent="-342900" algn="just">
              <a:buFont typeface="Arial" panose="020B0604020202020204" pitchFamily="34" charset="0"/>
              <a:buChar char="•"/>
              <a:defRPr/>
            </a:pPr>
            <a:r>
              <a:rPr lang="en-US" sz="2400" dirty="0">
                <a:effectLst>
                  <a:outerShdw blurRad="38100" dist="38100" dir="2700000" algn="tl">
                    <a:srgbClr val="000000">
                      <a:alpha val="43137"/>
                    </a:srgbClr>
                  </a:outerShdw>
                </a:effectLst>
                <a:latin typeface="Calibri" pitchFamily="34" charset="0"/>
              </a:rPr>
              <a:t>Speed of execution: </a:t>
            </a:r>
          </a:p>
          <a:p>
            <a:pPr marL="800100" lvl="1" indent="-342900" algn="just">
              <a:buFont typeface="Arial" panose="020B0604020202020204" pitchFamily="34" charset="0"/>
              <a:buChar char="•"/>
              <a:defRPr/>
            </a:pPr>
            <a:r>
              <a:rPr lang="en-US" sz="2400" dirty="0">
                <a:latin typeface="Calibri" pitchFamily="34" charset="0"/>
              </a:rPr>
              <a:t>A multithreaded process can compute one batch of data while reading the next batch from a device.</a:t>
            </a:r>
          </a:p>
          <a:p>
            <a:pPr marL="800100" lvl="1" indent="-342900" algn="just">
              <a:buFont typeface="Arial" panose="020B0604020202020204" pitchFamily="34" charset="0"/>
              <a:buChar char="•"/>
              <a:defRPr/>
            </a:pPr>
            <a:r>
              <a:rPr lang="en-NZ" sz="2400" dirty="0">
                <a:latin typeface="Calibri" pitchFamily="34" charset="0"/>
              </a:rPr>
              <a:t>On a multiprocessor system, multiple threads from the same process may be able to execute simultaneously.</a:t>
            </a:r>
            <a:endParaRPr lang="en-US" sz="2400" dirty="0">
              <a:latin typeface="Calibri" pitchFamily="34" charset="0"/>
            </a:endParaRPr>
          </a:p>
        </p:txBody>
      </p:sp>
    </p:spTree>
    <p:extLst>
      <p:ext uri="{BB962C8B-B14F-4D97-AF65-F5344CB8AC3E}">
        <p14:creationId xmlns:p14="http://schemas.microsoft.com/office/powerpoint/2010/main" val="40791545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7934551-142C-45C1-A2E6-574505D39B6C}"/>
              </a:ext>
            </a:extLst>
          </p:cNvPr>
          <p:cNvGraphicFramePr>
            <a:graphicFrameLocks noGrp="1"/>
          </p:cNvGraphicFramePr>
          <p:nvPr/>
        </p:nvGraphicFramePr>
        <p:xfrm>
          <a:off x="36817" y="434975"/>
          <a:ext cx="9143999" cy="6423025"/>
        </p:xfrm>
        <a:graphic>
          <a:graphicData uri="http://schemas.openxmlformats.org/drawingml/2006/table">
            <a:tbl>
              <a:tblPr firstRow="1" bandRow="1">
                <a:tableStyleId>{7DF18680-E054-41AD-8BC1-D1AEF772440D}</a:tableStyleId>
              </a:tblPr>
              <a:tblGrid>
                <a:gridCol w="914399">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640017">
                <a:tc>
                  <a:txBody>
                    <a:bodyPr/>
                    <a:lstStyle/>
                    <a:p>
                      <a:r>
                        <a:rPr lang="en-GB" sz="1600" dirty="0"/>
                        <a:t>SR.</a:t>
                      </a:r>
                      <a:r>
                        <a:rPr lang="en-GB" sz="1600" baseline="0" dirty="0"/>
                        <a:t> NO:</a:t>
                      </a:r>
                      <a:endParaRPr lang="en-GB" sz="1600" dirty="0">
                        <a:latin typeface="Calibri" pitchFamily="34" charset="0"/>
                      </a:endParaRPr>
                    </a:p>
                  </a:txBody>
                  <a:tcPr marT="45716" marB="45716"/>
                </a:tc>
                <a:tc>
                  <a:txBody>
                    <a:bodyPr/>
                    <a:lstStyle/>
                    <a:p>
                      <a:r>
                        <a:rPr lang="en-GB" sz="1600" dirty="0"/>
                        <a:t>  PROCESSES</a:t>
                      </a:r>
                      <a:endParaRPr lang="en-GB" sz="1600" dirty="0">
                        <a:latin typeface="Calibri" pitchFamily="34" charset="0"/>
                      </a:endParaRPr>
                    </a:p>
                  </a:txBody>
                  <a:tcPr marT="45716" marB="45716"/>
                </a:tc>
                <a:tc>
                  <a:txBody>
                    <a:bodyPr/>
                    <a:lstStyle/>
                    <a:p>
                      <a:r>
                        <a:rPr lang="en-GB" sz="1600" dirty="0"/>
                        <a:t>THREADS</a:t>
                      </a:r>
                      <a:endParaRPr lang="en-GB" sz="1600" dirty="0">
                        <a:latin typeface="Calibri" pitchFamily="34" charset="0"/>
                      </a:endParaRPr>
                    </a:p>
                  </a:txBody>
                  <a:tcPr marT="45716" marB="45716"/>
                </a:tc>
                <a:extLst>
                  <a:ext uri="{0D108BD9-81ED-4DB2-BD59-A6C34878D82A}">
                    <a16:rowId xmlns:a16="http://schemas.microsoft.com/office/drawing/2014/main" val="10000"/>
                  </a:ext>
                </a:extLst>
              </a:tr>
              <a:tr h="679594">
                <a:tc>
                  <a:txBody>
                    <a:bodyPr/>
                    <a:lstStyle/>
                    <a:p>
                      <a:r>
                        <a:rPr lang="en-GB" sz="1600" dirty="0"/>
                        <a:t>1</a:t>
                      </a:r>
                      <a:endParaRPr lang="en-GB" sz="1600" dirty="0">
                        <a:latin typeface="Calibri" pitchFamily="34" charset="0"/>
                      </a:endParaRPr>
                    </a:p>
                  </a:txBody>
                  <a:tcPr marT="45716" marB="45716"/>
                </a:tc>
                <a:tc>
                  <a:txBody>
                    <a:bodyPr/>
                    <a:lstStyle/>
                    <a:p>
                      <a:r>
                        <a:rPr lang="en-GB" sz="1600" dirty="0"/>
                        <a:t>Process</a:t>
                      </a:r>
                      <a:r>
                        <a:rPr lang="en-GB" sz="1600" baseline="0" dirty="0"/>
                        <a:t> is unit of allocation i.e. Resources, privileges, etc.</a:t>
                      </a:r>
                      <a:endParaRPr lang="en-GB" sz="1600" dirty="0">
                        <a:latin typeface="Calibri" pitchFamily="34" charset="0"/>
                      </a:endParaRPr>
                    </a:p>
                  </a:txBody>
                  <a:tcPr marT="45716" marB="45716"/>
                </a:tc>
                <a:tc>
                  <a:txBody>
                    <a:bodyPr/>
                    <a:lstStyle/>
                    <a:p>
                      <a:r>
                        <a:rPr lang="en-GB" sz="1600" dirty="0"/>
                        <a:t>Threads are unit of execution which includes pc,sp and register</a:t>
                      </a:r>
                      <a:endParaRPr lang="en-GB" sz="1600" dirty="0">
                        <a:latin typeface="Calibri" pitchFamily="34" charset="0"/>
                      </a:endParaRPr>
                    </a:p>
                  </a:txBody>
                  <a:tcPr marT="45716" marB="45716"/>
                </a:tc>
                <a:extLst>
                  <a:ext uri="{0D108BD9-81ED-4DB2-BD59-A6C34878D82A}">
                    <a16:rowId xmlns:a16="http://schemas.microsoft.com/office/drawing/2014/main" val="10001"/>
                  </a:ext>
                </a:extLst>
              </a:tr>
              <a:tr h="550797">
                <a:tc>
                  <a:txBody>
                    <a:bodyPr/>
                    <a:lstStyle/>
                    <a:p>
                      <a:r>
                        <a:rPr lang="en-GB" sz="1600" dirty="0"/>
                        <a:t>2</a:t>
                      </a:r>
                      <a:endParaRPr lang="en-GB" sz="1600" dirty="0">
                        <a:latin typeface="Calibri" pitchFamily="34" charset="0"/>
                      </a:endParaRPr>
                    </a:p>
                  </a:txBody>
                  <a:tcPr marT="45716" marB="45716"/>
                </a:tc>
                <a:tc>
                  <a:txBody>
                    <a:bodyPr/>
                    <a:lstStyle/>
                    <a:p>
                      <a:r>
                        <a:rPr lang="en-GB" sz="1600" dirty="0"/>
                        <a:t>Each process has one or more threads</a:t>
                      </a:r>
                      <a:endParaRPr lang="en-GB" sz="1600" dirty="0">
                        <a:latin typeface="Calibri" pitchFamily="34" charset="0"/>
                      </a:endParaRPr>
                    </a:p>
                  </a:txBody>
                  <a:tcPr marT="45716" marB="45716"/>
                </a:tc>
                <a:tc>
                  <a:txBody>
                    <a:bodyPr/>
                    <a:lstStyle/>
                    <a:p>
                      <a:r>
                        <a:rPr lang="en-GB" sz="1600" dirty="0"/>
                        <a:t>Each thread belongs to one process.</a:t>
                      </a:r>
                      <a:endParaRPr lang="en-GB" sz="1600" dirty="0">
                        <a:latin typeface="Calibri" pitchFamily="34" charset="0"/>
                      </a:endParaRPr>
                    </a:p>
                  </a:txBody>
                  <a:tcPr marT="45716" marB="45716"/>
                </a:tc>
                <a:extLst>
                  <a:ext uri="{0D108BD9-81ED-4DB2-BD59-A6C34878D82A}">
                    <a16:rowId xmlns:a16="http://schemas.microsoft.com/office/drawing/2014/main" val="10002"/>
                  </a:ext>
                </a:extLst>
              </a:tr>
              <a:tr h="914310">
                <a:tc>
                  <a:txBody>
                    <a:bodyPr/>
                    <a:lstStyle/>
                    <a:p>
                      <a:r>
                        <a:rPr lang="en-GB" sz="1600" dirty="0"/>
                        <a:t>3</a:t>
                      </a:r>
                      <a:endParaRPr lang="en-GB" sz="1600" dirty="0">
                        <a:latin typeface="Calibri" pitchFamily="34" charset="0"/>
                      </a:endParaRPr>
                    </a:p>
                  </a:txBody>
                  <a:tcPr marT="45716" marB="45716"/>
                </a:tc>
                <a:tc>
                  <a:txBody>
                    <a:bodyPr/>
                    <a:lstStyle/>
                    <a:p>
                      <a:r>
                        <a:rPr lang="en-GB" sz="1600" dirty="0"/>
                        <a:t>Inter process communication is expensive </a:t>
                      </a:r>
                      <a:r>
                        <a:rPr lang="en-GB" sz="1600" dirty="0" err="1"/>
                        <a:t>i.e</a:t>
                      </a:r>
                      <a:r>
                        <a:rPr lang="en-GB" sz="1600" dirty="0"/>
                        <a:t> Context switching required</a:t>
                      </a:r>
                      <a:endParaRPr lang="en-GB" sz="1600" dirty="0">
                        <a:latin typeface="Calibri" pitchFamily="34" charset="0"/>
                      </a:endParaRPr>
                    </a:p>
                  </a:txBody>
                  <a:tcPr marT="45716" marB="45716"/>
                </a:tc>
                <a:tc>
                  <a:txBody>
                    <a:bodyPr/>
                    <a:lstStyle/>
                    <a:p>
                      <a:r>
                        <a:rPr lang="en-GB" sz="1600" dirty="0"/>
                        <a:t>Inter thread communication is cheap. Don't</a:t>
                      </a:r>
                      <a:r>
                        <a:rPr lang="en-GB" sz="1600" baseline="0" dirty="0"/>
                        <a:t> </a:t>
                      </a:r>
                      <a:r>
                        <a:rPr lang="en-GB" sz="1600" dirty="0"/>
                        <a:t>required process switching.</a:t>
                      </a:r>
                      <a:endParaRPr lang="en-GB" sz="1600" dirty="0">
                        <a:latin typeface="Calibri" pitchFamily="34" charset="0"/>
                      </a:endParaRPr>
                    </a:p>
                  </a:txBody>
                  <a:tcPr marT="45716" marB="45716"/>
                </a:tc>
                <a:extLst>
                  <a:ext uri="{0D108BD9-81ED-4DB2-BD59-A6C34878D82A}">
                    <a16:rowId xmlns:a16="http://schemas.microsoft.com/office/drawing/2014/main" val="10003"/>
                  </a:ext>
                </a:extLst>
              </a:tr>
              <a:tr h="679594">
                <a:tc>
                  <a:txBody>
                    <a:bodyPr/>
                    <a:lstStyle/>
                    <a:p>
                      <a:r>
                        <a:rPr lang="en-GB" sz="1600" dirty="0"/>
                        <a:t>4</a:t>
                      </a:r>
                      <a:endParaRPr lang="en-GB" sz="1600" dirty="0">
                        <a:latin typeface="Calibri" pitchFamily="34" charset="0"/>
                      </a:endParaRPr>
                    </a:p>
                  </a:txBody>
                  <a:tcPr marT="45716" marB="45716"/>
                </a:tc>
                <a:tc>
                  <a:txBody>
                    <a:bodyPr/>
                    <a:lstStyle/>
                    <a:p>
                      <a:r>
                        <a:rPr lang="en-GB" sz="1600" dirty="0"/>
                        <a:t>These are secure because one</a:t>
                      </a:r>
                      <a:r>
                        <a:rPr lang="en-GB" sz="1600" baseline="0" dirty="0"/>
                        <a:t> process can not corrupt another process</a:t>
                      </a:r>
                      <a:endParaRPr lang="en-GB" sz="1600" dirty="0">
                        <a:latin typeface="Calibri" pitchFamily="34" charset="0"/>
                      </a:endParaRPr>
                    </a:p>
                  </a:txBody>
                  <a:tcPr marT="45716" marB="45716"/>
                </a:tc>
                <a:tc>
                  <a:txBody>
                    <a:bodyPr/>
                    <a:lstStyle/>
                    <a:p>
                      <a:r>
                        <a:rPr lang="en-GB" sz="1600" dirty="0"/>
                        <a:t>These are not secure because a thread can write memory used by another</a:t>
                      </a:r>
                      <a:r>
                        <a:rPr lang="en-GB" sz="1600" baseline="0" dirty="0"/>
                        <a:t> thread.</a:t>
                      </a:r>
                      <a:endParaRPr lang="en-GB" sz="1600" dirty="0">
                        <a:latin typeface="Calibri" pitchFamily="34" charset="0"/>
                      </a:endParaRPr>
                    </a:p>
                  </a:txBody>
                  <a:tcPr marT="45716" marB="45716"/>
                </a:tc>
                <a:extLst>
                  <a:ext uri="{0D108BD9-81ED-4DB2-BD59-A6C34878D82A}">
                    <a16:rowId xmlns:a16="http://schemas.microsoft.com/office/drawing/2014/main" val="10004"/>
                  </a:ext>
                </a:extLst>
              </a:tr>
              <a:tr h="550797">
                <a:tc>
                  <a:txBody>
                    <a:bodyPr/>
                    <a:lstStyle/>
                    <a:p>
                      <a:r>
                        <a:rPr lang="en-GB" sz="1600" dirty="0"/>
                        <a:t>5</a:t>
                      </a:r>
                      <a:endParaRPr lang="en-GB" sz="1600" dirty="0">
                        <a:latin typeface="Calibri" pitchFamily="34" charset="0"/>
                      </a:endParaRPr>
                    </a:p>
                  </a:txBody>
                  <a:tcPr marT="45716" marB="45716"/>
                </a:tc>
                <a:tc>
                  <a:txBody>
                    <a:bodyPr/>
                    <a:lstStyle/>
                    <a:p>
                      <a:r>
                        <a:rPr lang="en-GB" sz="1600" dirty="0"/>
                        <a:t>Take more time to create a process.</a:t>
                      </a:r>
                      <a:endParaRPr lang="en-GB" sz="1600" dirty="0">
                        <a:latin typeface="Calibri" pitchFamily="34" charset="0"/>
                      </a:endParaRPr>
                    </a:p>
                  </a:txBody>
                  <a:tcPr marT="45716" marB="45716"/>
                </a:tc>
                <a:tc>
                  <a:txBody>
                    <a:bodyPr/>
                    <a:lstStyle/>
                    <a:p>
                      <a:r>
                        <a:rPr lang="en-GB" sz="1600" dirty="0"/>
                        <a:t>Takes less time to create a thread.</a:t>
                      </a:r>
                      <a:endParaRPr lang="en-GB" sz="1600" dirty="0">
                        <a:latin typeface="Calibri" pitchFamily="34" charset="0"/>
                      </a:endParaRPr>
                    </a:p>
                  </a:txBody>
                  <a:tcPr marT="45716" marB="45716"/>
                </a:tc>
                <a:extLst>
                  <a:ext uri="{0D108BD9-81ED-4DB2-BD59-A6C34878D82A}">
                    <a16:rowId xmlns:a16="http://schemas.microsoft.com/office/drawing/2014/main" val="10005"/>
                  </a:ext>
                </a:extLst>
              </a:tr>
              <a:tr h="550797">
                <a:tc>
                  <a:txBody>
                    <a:bodyPr/>
                    <a:lstStyle/>
                    <a:p>
                      <a:r>
                        <a:rPr lang="en-GB" sz="1600" dirty="0"/>
                        <a:t>6</a:t>
                      </a:r>
                      <a:endParaRPr lang="en-GB" sz="1600" dirty="0">
                        <a:latin typeface="Calibri" pitchFamily="34" charset="0"/>
                      </a:endParaRPr>
                    </a:p>
                  </a:txBody>
                  <a:tcPr marT="45716" marB="45716"/>
                </a:tc>
                <a:tc>
                  <a:txBody>
                    <a:bodyPr/>
                    <a:lstStyle/>
                    <a:p>
                      <a:r>
                        <a:rPr lang="en-GB" sz="1600" dirty="0"/>
                        <a:t>Take more time to terminate a process</a:t>
                      </a:r>
                      <a:endParaRPr lang="en-GB" sz="1600" dirty="0">
                        <a:latin typeface="Calibri" pitchFamily="34" charset="0"/>
                      </a:endParaRPr>
                    </a:p>
                  </a:txBody>
                  <a:tcPr marT="45716" marB="45716"/>
                </a:tc>
                <a:tc>
                  <a:txBody>
                    <a:bodyPr/>
                    <a:lstStyle/>
                    <a:p>
                      <a:r>
                        <a:rPr lang="en-GB" sz="1600" dirty="0"/>
                        <a:t>Takes less time to terminate a thread</a:t>
                      </a:r>
                      <a:endParaRPr lang="en-GB" sz="1600" dirty="0">
                        <a:latin typeface="Calibri" pitchFamily="34" charset="0"/>
                      </a:endParaRPr>
                    </a:p>
                  </a:txBody>
                  <a:tcPr marT="45716" marB="45716"/>
                </a:tc>
                <a:extLst>
                  <a:ext uri="{0D108BD9-81ED-4DB2-BD59-A6C34878D82A}">
                    <a16:rowId xmlns:a16="http://schemas.microsoft.com/office/drawing/2014/main" val="10006"/>
                  </a:ext>
                </a:extLst>
              </a:tr>
              <a:tr h="640017">
                <a:tc>
                  <a:txBody>
                    <a:bodyPr/>
                    <a:lstStyle/>
                    <a:p>
                      <a:r>
                        <a:rPr lang="en-GB" sz="1600" dirty="0"/>
                        <a:t>7</a:t>
                      </a:r>
                      <a:endParaRPr lang="en-GB" sz="1600" dirty="0">
                        <a:latin typeface="Calibri" pitchFamily="34" charset="0"/>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Take more time to switch between processes</a:t>
                      </a:r>
                      <a:endParaRPr lang="en-GB" sz="1600" dirty="0">
                        <a:latin typeface="Calibri" pitchFamily="34" charset="0"/>
                      </a:endParaRP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Take less time to switch between threads</a:t>
                      </a:r>
                    </a:p>
                    <a:p>
                      <a:endParaRPr lang="en-GB" sz="1600" dirty="0">
                        <a:latin typeface="Calibri" pitchFamily="34" charset="0"/>
                      </a:endParaRPr>
                    </a:p>
                  </a:txBody>
                  <a:tcPr marT="45716" marB="45716"/>
                </a:tc>
                <a:extLst>
                  <a:ext uri="{0D108BD9-81ED-4DB2-BD59-A6C34878D82A}">
                    <a16:rowId xmlns:a16="http://schemas.microsoft.com/office/drawing/2014/main" val="10007"/>
                  </a:ext>
                </a:extLst>
              </a:tr>
              <a:tr h="550797">
                <a:tc>
                  <a:txBody>
                    <a:bodyPr/>
                    <a:lstStyle/>
                    <a:p>
                      <a:r>
                        <a:rPr lang="en-GB" sz="1600" dirty="0"/>
                        <a:t>8</a:t>
                      </a:r>
                      <a:endParaRPr lang="en-GB" sz="1600" dirty="0">
                        <a:latin typeface="Calibri" pitchFamily="34" charset="0"/>
                      </a:endParaRPr>
                    </a:p>
                  </a:txBody>
                  <a:tcPr marT="45716" marB="45716"/>
                </a:tc>
                <a:tc>
                  <a:txBody>
                    <a:bodyPr/>
                    <a:lstStyle/>
                    <a:p>
                      <a:r>
                        <a:rPr lang="en-GB" sz="1600" dirty="0"/>
                        <a:t>It</a:t>
                      </a:r>
                      <a:r>
                        <a:rPr lang="en-GB" sz="1600" baseline="0" dirty="0"/>
                        <a:t> has more communication overheads</a:t>
                      </a:r>
                      <a:endParaRPr lang="en-GB" sz="1600" i="1" dirty="0">
                        <a:latin typeface="Calibri" pitchFamily="34" charset="0"/>
                      </a:endParaRPr>
                    </a:p>
                  </a:txBody>
                  <a:tcPr marT="45716" marB="45716"/>
                </a:tc>
                <a:tc>
                  <a:txBody>
                    <a:bodyPr/>
                    <a:lstStyle/>
                    <a:p>
                      <a:r>
                        <a:rPr lang="en-GB" sz="1600" dirty="0"/>
                        <a:t>It has less communication overheads</a:t>
                      </a:r>
                      <a:endParaRPr lang="en-GB" sz="1600" dirty="0">
                        <a:latin typeface="Calibri" pitchFamily="34" charset="0"/>
                      </a:endParaRPr>
                    </a:p>
                  </a:txBody>
                  <a:tcPr marT="45716" marB="45716"/>
                </a:tc>
                <a:extLst>
                  <a:ext uri="{0D108BD9-81ED-4DB2-BD59-A6C34878D82A}">
                    <a16:rowId xmlns:a16="http://schemas.microsoft.com/office/drawing/2014/main" val="10008"/>
                  </a:ext>
                </a:extLst>
              </a:tr>
              <a:tr h="666305">
                <a:tc>
                  <a:txBody>
                    <a:bodyPr/>
                    <a:lstStyle/>
                    <a:p>
                      <a:r>
                        <a:rPr lang="en-GB" sz="1600" dirty="0"/>
                        <a:t>9</a:t>
                      </a:r>
                      <a:endParaRPr lang="en-GB" sz="1600" dirty="0">
                        <a:latin typeface="Calibri" pitchFamily="34" charset="0"/>
                      </a:endParaRPr>
                    </a:p>
                  </a:txBody>
                  <a:tcPr marT="45716" marB="45716"/>
                </a:tc>
                <a:tc>
                  <a:txBody>
                    <a:bodyPr/>
                    <a:lstStyle/>
                    <a:p>
                      <a:r>
                        <a:rPr lang="en-GB" sz="1600" dirty="0"/>
                        <a:t>Processes</a:t>
                      </a:r>
                      <a:r>
                        <a:rPr lang="en-GB" sz="1600" baseline="0" dirty="0"/>
                        <a:t> are independent of one another.</a:t>
                      </a:r>
                      <a:endParaRPr lang="en-GB" sz="1600" dirty="0">
                        <a:latin typeface="Calibri" pitchFamily="34" charset="0"/>
                      </a:endParaRPr>
                    </a:p>
                  </a:txBody>
                  <a:tcPr marT="45716" marB="45716"/>
                </a:tc>
                <a:tc>
                  <a:txBody>
                    <a:bodyPr/>
                    <a:lstStyle/>
                    <a:p>
                      <a:r>
                        <a:rPr lang="en-GB" sz="1600" dirty="0"/>
                        <a:t>Threads are not independent of one another.</a:t>
                      </a:r>
                      <a:endParaRPr lang="en-GB" sz="1600" dirty="0">
                        <a:latin typeface="Calibri" pitchFamily="34" charset="0"/>
                      </a:endParaRPr>
                    </a:p>
                  </a:txBody>
                  <a:tcPr marT="45716" marB="45716"/>
                </a:tc>
                <a:extLst>
                  <a:ext uri="{0D108BD9-81ED-4DB2-BD59-A6C34878D82A}">
                    <a16:rowId xmlns:a16="http://schemas.microsoft.com/office/drawing/2014/main" val="10009"/>
                  </a:ext>
                </a:extLst>
              </a:tr>
            </a:tbl>
          </a:graphicData>
        </a:graphic>
      </p:graphicFrame>
      <p:sp>
        <p:nvSpPr>
          <p:cNvPr id="5" name="Content Placeholder 2">
            <a:extLst>
              <a:ext uri="{FF2B5EF4-FFF2-40B4-BE49-F238E27FC236}">
                <a16:creationId xmlns:a16="http://schemas.microsoft.com/office/drawing/2014/main" id="{E450CE13-60AF-422D-9F78-D2B3F6A69F4B}"/>
              </a:ext>
            </a:extLst>
          </p:cNvPr>
          <p:cNvSpPr txBox="1">
            <a:spLocks/>
          </p:cNvSpPr>
          <p:nvPr/>
        </p:nvSpPr>
        <p:spPr bwMode="auto">
          <a:xfrm>
            <a:off x="381000" y="0"/>
            <a:ext cx="2590800" cy="381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lstStyle/>
          <a:p>
            <a:pPr marL="365125" indent="-282575" eaLnBrk="1" hangingPunct="1">
              <a:spcBef>
                <a:spcPts val="600"/>
              </a:spcBef>
              <a:buClr>
                <a:schemeClr val="accent1"/>
              </a:buClr>
              <a:buSzPct val="80000"/>
              <a:buFontTx/>
              <a:buNone/>
              <a:defRPr/>
            </a:pPr>
            <a:r>
              <a:rPr lang="en-GB" u="sng" dirty="0">
                <a:solidFill>
                  <a:schemeClr val="tx1"/>
                </a:solidFill>
              </a:rPr>
              <a:t>Differences:-</a:t>
            </a:r>
          </a:p>
          <a:p>
            <a:pPr marL="365125" indent="-282575" eaLnBrk="1" hangingPunct="1">
              <a:spcBef>
                <a:spcPts val="600"/>
              </a:spcBef>
              <a:buClr>
                <a:schemeClr val="accent1"/>
              </a:buClr>
              <a:buSzPct val="80000"/>
              <a:buFont typeface="Wingdings 2" pitchFamily="18" charset="2"/>
              <a:buChar char=""/>
              <a:defRPr/>
            </a:pPr>
            <a:endParaRPr lang="en-GB" dirty="0">
              <a:solidFill>
                <a:schemeClr val="tx1"/>
              </a:solidFill>
            </a:endParaRPr>
          </a:p>
        </p:txBody>
      </p:sp>
    </p:spTree>
    <p:extLst>
      <p:ext uri="{BB962C8B-B14F-4D97-AF65-F5344CB8AC3E}">
        <p14:creationId xmlns:p14="http://schemas.microsoft.com/office/powerpoint/2010/main" val="168451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0" y="23019"/>
            <a:ext cx="6934200" cy="563562"/>
          </a:xfrm>
        </p:spPr>
        <p:style>
          <a:lnRef idx="3">
            <a:schemeClr val="lt1"/>
          </a:lnRef>
          <a:fillRef idx="1">
            <a:schemeClr val="accent1"/>
          </a:fillRef>
          <a:effectRef idx="1">
            <a:schemeClr val="accent1"/>
          </a:effectRef>
          <a:fontRef idx="minor">
            <a:schemeClr val="lt1"/>
          </a:fontRef>
        </p:style>
        <p:txBody>
          <a:bodyPr>
            <a:normAutofit/>
          </a:bodyPr>
          <a:lstStyle/>
          <a:p>
            <a:r>
              <a:rPr lang="en-US" sz="2400" b="1" dirty="0">
                <a:latin typeface="Calibri" pitchFamily="34" charset="0"/>
              </a:rPr>
              <a:t>What is a “process”?</a:t>
            </a:r>
          </a:p>
        </p:txBody>
      </p:sp>
      <p:sp>
        <p:nvSpPr>
          <p:cNvPr id="11267" name="Content Placeholder 2"/>
          <p:cNvSpPr>
            <a:spLocks noGrp="1"/>
          </p:cNvSpPr>
          <p:nvPr>
            <p:ph idx="1"/>
          </p:nvPr>
        </p:nvSpPr>
        <p:spPr>
          <a:xfrm>
            <a:off x="228600" y="762000"/>
            <a:ext cx="7391400" cy="1905000"/>
          </a:xfrm>
          <a:noFill/>
          <a:ln>
            <a:noFill/>
          </a:ln>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a:lnSpc>
                <a:spcPct val="90000"/>
              </a:lnSpc>
            </a:pPr>
            <a:r>
              <a:rPr lang="en-US" sz="2000" dirty="0"/>
              <a:t>A program in execution</a:t>
            </a:r>
          </a:p>
          <a:p>
            <a:pPr>
              <a:lnSpc>
                <a:spcPct val="90000"/>
              </a:lnSpc>
            </a:pPr>
            <a:r>
              <a:rPr lang="en-US" sz="2000" dirty="0"/>
              <a:t>An instance of a program running on a computer</a:t>
            </a:r>
          </a:p>
          <a:p>
            <a:pPr>
              <a:lnSpc>
                <a:spcPct val="90000"/>
              </a:lnSpc>
            </a:pPr>
            <a:r>
              <a:rPr lang="en-US" sz="2000" dirty="0"/>
              <a:t>The entity that can be assigned to and executed on a processor</a:t>
            </a:r>
          </a:p>
          <a:p>
            <a:pPr>
              <a:lnSpc>
                <a:spcPct val="90000"/>
              </a:lnSpc>
            </a:pPr>
            <a:r>
              <a:rPr lang="en-US" sz="2000" dirty="0"/>
              <a:t>A unit of activity characterized by the execution of a sequence of instructions, a current state, and an associated set of system instructions</a:t>
            </a:r>
          </a:p>
        </p:txBody>
      </p:sp>
      <p:sp>
        <p:nvSpPr>
          <p:cNvPr id="4" name="Rectangle 3"/>
          <p:cNvSpPr/>
          <p:nvPr/>
        </p:nvSpPr>
        <p:spPr>
          <a:xfrm>
            <a:off x="2362200" y="2893061"/>
            <a:ext cx="4305302" cy="275152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90000"/>
              </a:lnSpc>
              <a:buFont typeface="Arial" pitchFamily="34" charset="0"/>
              <a:buChar char="•"/>
            </a:pPr>
            <a:r>
              <a:rPr lang="en-US" sz="2400" dirty="0"/>
              <a:t>A </a:t>
            </a:r>
            <a:r>
              <a:rPr lang="en-US" sz="2400" b="1" dirty="0"/>
              <a:t>process</a:t>
            </a:r>
            <a:r>
              <a:rPr lang="en-US" sz="2400" dirty="0"/>
              <a:t> is comprised of:</a:t>
            </a:r>
          </a:p>
          <a:p>
            <a:pPr lvl="1" algn="just">
              <a:lnSpc>
                <a:spcPct val="90000"/>
              </a:lnSpc>
              <a:buFont typeface="Arial" pitchFamily="34" charset="0"/>
              <a:buChar char="•"/>
            </a:pPr>
            <a:r>
              <a:rPr lang="en-US" sz="2400" dirty="0"/>
              <a:t>Program code (possibly shared)</a:t>
            </a:r>
          </a:p>
          <a:p>
            <a:pPr lvl="1" algn="just">
              <a:lnSpc>
                <a:spcPct val="90000"/>
              </a:lnSpc>
              <a:buFont typeface="Arial" pitchFamily="34" charset="0"/>
              <a:buChar char="•"/>
            </a:pPr>
            <a:r>
              <a:rPr lang="en-US" sz="2400" dirty="0"/>
              <a:t>A set of data</a:t>
            </a:r>
          </a:p>
          <a:p>
            <a:pPr lvl="1" algn="just">
              <a:lnSpc>
                <a:spcPct val="90000"/>
              </a:lnSpc>
              <a:buFont typeface="Arial" pitchFamily="34" charset="0"/>
              <a:buChar char="•"/>
            </a:pPr>
            <a:endParaRPr lang="en-US" sz="2400" dirty="0"/>
          </a:p>
          <a:p>
            <a:pPr algn="just">
              <a:lnSpc>
                <a:spcPct val="90000"/>
              </a:lnSpc>
              <a:buFont typeface="Arial" pitchFamily="34" charset="0"/>
              <a:buChar char="•"/>
            </a:pPr>
            <a:r>
              <a:rPr lang="en-US" sz="2400" dirty="0"/>
              <a:t>A number of attributes describing the state of the process</a:t>
            </a:r>
          </a:p>
        </p:txBody>
      </p:sp>
      <p:pic>
        <p:nvPicPr>
          <p:cNvPr id="5122" name="Picture 2" descr="E:\gp image\back_and_forth_questions_md_wm.gif"/>
          <p:cNvPicPr>
            <a:picLocks noChangeAspect="1" noChangeArrowheads="1" noCrop="1"/>
          </p:cNvPicPr>
          <p:nvPr/>
        </p:nvPicPr>
        <p:blipFill>
          <a:blip r:embed="rId3"/>
          <a:srcRect/>
          <a:stretch>
            <a:fillRect/>
          </a:stretch>
        </p:blipFill>
        <p:spPr bwMode="auto">
          <a:xfrm>
            <a:off x="381000" y="2895600"/>
            <a:ext cx="2095500" cy="2095500"/>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Effect transition="in" filter="barn(inVertical)">
                                      <p:cBhvr>
                                        <p:cTn id="13" dur="500"/>
                                        <p:tgtEl>
                                          <p:spTgt spid="1126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267">
                                            <p:txEl>
                                              <p:pRg st="2" end="2"/>
                                            </p:txEl>
                                          </p:spTgt>
                                        </p:tgtEl>
                                        <p:attrNameLst>
                                          <p:attrName>style.visibility</p:attrName>
                                        </p:attrNameLst>
                                      </p:cBhvr>
                                      <p:to>
                                        <p:strVal val="visible"/>
                                      </p:to>
                                    </p:set>
                                    <p:animEffect transition="in" filter="fade">
                                      <p:cBhvr>
                                        <p:cTn id="18" dur="1000"/>
                                        <p:tgtEl>
                                          <p:spTgt spid="11267">
                                            <p:txEl>
                                              <p:pRg st="2" end="2"/>
                                            </p:txEl>
                                          </p:spTgt>
                                        </p:tgtEl>
                                      </p:cBhvr>
                                    </p:animEffect>
                                    <p:anim calcmode="lin" valueType="num">
                                      <p:cBhvr>
                                        <p:cTn id="19"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1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down)">
                                      <p:cBhvr>
                                        <p:cTn id="29" dur="580">
                                          <p:stCondLst>
                                            <p:cond delay="0"/>
                                          </p:stCondLst>
                                        </p:cTn>
                                        <p:tgtEl>
                                          <p:spTgt spid="4">
                                            <p:txEl>
                                              <p:pRg st="0" end="0"/>
                                            </p:txEl>
                                          </p:spTgt>
                                        </p:tgtEl>
                                      </p:cBhvr>
                                    </p:animEffect>
                                    <p:anim calcmode="lin" valueType="num">
                                      <p:cBhvr>
                                        <p:cTn id="30"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4">
                                            <p:txEl>
                                              <p:pRg st="0" end="0"/>
                                            </p:txEl>
                                          </p:spTgt>
                                        </p:tgtEl>
                                      </p:cBhvr>
                                      <p:to x="100000" y="60000"/>
                                    </p:animScale>
                                    <p:animScale>
                                      <p:cBhvr>
                                        <p:cTn id="36" dur="166" decel="50000">
                                          <p:stCondLst>
                                            <p:cond delay="676"/>
                                          </p:stCondLst>
                                        </p:cTn>
                                        <p:tgtEl>
                                          <p:spTgt spid="4">
                                            <p:txEl>
                                              <p:pRg st="0" end="0"/>
                                            </p:txEl>
                                          </p:spTgt>
                                        </p:tgtEl>
                                      </p:cBhvr>
                                      <p:to x="100000" y="100000"/>
                                    </p:animScale>
                                    <p:animScale>
                                      <p:cBhvr>
                                        <p:cTn id="37" dur="26">
                                          <p:stCondLst>
                                            <p:cond delay="1312"/>
                                          </p:stCondLst>
                                        </p:cTn>
                                        <p:tgtEl>
                                          <p:spTgt spid="4">
                                            <p:txEl>
                                              <p:pRg st="0" end="0"/>
                                            </p:txEl>
                                          </p:spTgt>
                                        </p:tgtEl>
                                      </p:cBhvr>
                                      <p:to x="100000" y="80000"/>
                                    </p:animScale>
                                    <p:animScale>
                                      <p:cBhvr>
                                        <p:cTn id="38" dur="166" decel="50000">
                                          <p:stCondLst>
                                            <p:cond delay="1338"/>
                                          </p:stCondLst>
                                        </p:cTn>
                                        <p:tgtEl>
                                          <p:spTgt spid="4">
                                            <p:txEl>
                                              <p:pRg st="0" end="0"/>
                                            </p:txEl>
                                          </p:spTgt>
                                        </p:tgtEl>
                                      </p:cBhvr>
                                      <p:to x="100000" y="100000"/>
                                    </p:animScale>
                                    <p:animScale>
                                      <p:cBhvr>
                                        <p:cTn id="39" dur="26">
                                          <p:stCondLst>
                                            <p:cond delay="1642"/>
                                          </p:stCondLst>
                                        </p:cTn>
                                        <p:tgtEl>
                                          <p:spTgt spid="4">
                                            <p:txEl>
                                              <p:pRg st="0" end="0"/>
                                            </p:txEl>
                                          </p:spTgt>
                                        </p:tgtEl>
                                      </p:cBhvr>
                                      <p:to x="100000" y="90000"/>
                                    </p:animScale>
                                    <p:animScale>
                                      <p:cBhvr>
                                        <p:cTn id="40" dur="166" decel="50000">
                                          <p:stCondLst>
                                            <p:cond delay="1668"/>
                                          </p:stCondLst>
                                        </p:cTn>
                                        <p:tgtEl>
                                          <p:spTgt spid="4">
                                            <p:txEl>
                                              <p:pRg st="0" end="0"/>
                                            </p:txEl>
                                          </p:spTgt>
                                        </p:tgtEl>
                                      </p:cBhvr>
                                      <p:to x="100000" y="100000"/>
                                    </p:animScale>
                                    <p:animScale>
                                      <p:cBhvr>
                                        <p:cTn id="41" dur="26">
                                          <p:stCondLst>
                                            <p:cond delay="1808"/>
                                          </p:stCondLst>
                                        </p:cTn>
                                        <p:tgtEl>
                                          <p:spTgt spid="4">
                                            <p:txEl>
                                              <p:pRg st="0" end="0"/>
                                            </p:txEl>
                                          </p:spTgt>
                                        </p:tgtEl>
                                      </p:cBhvr>
                                      <p:to x="100000" y="95000"/>
                                    </p:animScale>
                                    <p:animScale>
                                      <p:cBhvr>
                                        <p:cTn id="42" dur="166" decel="50000">
                                          <p:stCondLst>
                                            <p:cond delay="1834"/>
                                          </p:stCondLst>
                                        </p:cTn>
                                        <p:tgtEl>
                                          <p:spTgt spid="4">
                                            <p:txEl>
                                              <p:pRg st="0" end="0"/>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wipe(down)">
                                      <p:cBhvr>
                                        <p:cTn id="45" dur="580">
                                          <p:stCondLst>
                                            <p:cond delay="0"/>
                                          </p:stCondLst>
                                        </p:cTn>
                                        <p:tgtEl>
                                          <p:spTgt spid="4">
                                            <p:txEl>
                                              <p:pRg st="1" end="1"/>
                                            </p:txEl>
                                          </p:spTgt>
                                        </p:tgtEl>
                                      </p:cBhvr>
                                    </p:animEffect>
                                    <p:anim calcmode="lin" valueType="num">
                                      <p:cBhvr>
                                        <p:cTn id="4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4">
                                            <p:txEl>
                                              <p:pRg st="1" end="1"/>
                                            </p:txEl>
                                          </p:spTgt>
                                        </p:tgtEl>
                                      </p:cBhvr>
                                      <p:to x="100000" y="60000"/>
                                    </p:animScale>
                                    <p:animScale>
                                      <p:cBhvr>
                                        <p:cTn id="52" dur="166" decel="50000">
                                          <p:stCondLst>
                                            <p:cond delay="676"/>
                                          </p:stCondLst>
                                        </p:cTn>
                                        <p:tgtEl>
                                          <p:spTgt spid="4">
                                            <p:txEl>
                                              <p:pRg st="1" end="1"/>
                                            </p:txEl>
                                          </p:spTgt>
                                        </p:tgtEl>
                                      </p:cBhvr>
                                      <p:to x="100000" y="100000"/>
                                    </p:animScale>
                                    <p:animScale>
                                      <p:cBhvr>
                                        <p:cTn id="53" dur="26">
                                          <p:stCondLst>
                                            <p:cond delay="1312"/>
                                          </p:stCondLst>
                                        </p:cTn>
                                        <p:tgtEl>
                                          <p:spTgt spid="4">
                                            <p:txEl>
                                              <p:pRg st="1" end="1"/>
                                            </p:txEl>
                                          </p:spTgt>
                                        </p:tgtEl>
                                      </p:cBhvr>
                                      <p:to x="100000" y="80000"/>
                                    </p:animScale>
                                    <p:animScale>
                                      <p:cBhvr>
                                        <p:cTn id="54" dur="166" decel="50000">
                                          <p:stCondLst>
                                            <p:cond delay="1338"/>
                                          </p:stCondLst>
                                        </p:cTn>
                                        <p:tgtEl>
                                          <p:spTgt spid="4">
                                            <p:txEl>
                                              <p:pRg st="1" end="1"/>
                                            </p:txEl>
                                          </p:spTgt>
                                        </p:tgtEl>
                                      </p:cBhvr>
                                      <p:to x="100000" y="100000"/>
                                    </p:animScale>
                                    <p:animScale>
                                      <p:cBhvr>
                                        <p:cTn id="55" dur="26">
                                          <p:stCondLst>
                                            <p:cond delay="1642"/>
                                          </p:stCondLst>
                                        </p:cTn>
                                        <p:tgtEl>
                                          <p:spTgt spid="4">
                                            <p:txEl>
                                              <p:pRg st="1" end="1"/>
                                            </p:txEl>
                                          </p:spTgt>
                                        </p:tgtEl>
                                      </p:cBhvr>
                                      <p:to x="100000" y="90000"/>
                                    </p:animScale>
                                    <p:animScale>
                                      <p:cBhvr>
                                        <p:cTn id="56" dur="166" decel="50000">
                                          <p:stCondLst>
                                            <p:cond delay="1668"/>
                                          </p:stCondLst>
                                        </p:cTn>
                                        <p:tgtEl>
                                          <p:spTgt spid="4">
                                            <p:txEl>
                                              <p:pRg st="1" end="1"/>
                                            </p:txEl>
                                          </p:spTgt>
                                        </p:tgtEl>
                                      </p:cBhvr>
                                      <p:to x="100000" y="100000"/>
                                    </p:animScale>
                                    <p:animScale>
                                      <p:cBhvr>
                                        <p:cTn id="57" dur="26">
                                          <p:stCondLst>
                                            <p:cond delay="1808"/>
                                          </p:stCondLst>
                                        </p:cTn>
                                        <p:tgtEl>
                                          <p:spTgt spid="4">
                                            <p:txEl>
                                              <p:pRg st="1" end="1"/>
                                            </p:txEl>
                                          </p:spTgt>
                                        </p:tgtEl>
                                      </p:cBhvr>
                                      <p:to x="100000" y="95000"/>
                                    </p:animScale>
                                    <p:animScale>
                                      <p:cBhvr>
                                        <p:cTn id="58" dur="166" decel="50000">
                                          <p:stCondLst>
                                            <p:cond delay="1834"/>
                                          </p:stCondLst>
                                        </p:cTn>
                                        <p:tgtEl>
                                          <p:spTgt spid="4">
                                            <p:txEl>
                                              <p:pRg st="1" end="1"/>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animEffect transition="in" filter="wipe(down)">
                                      <p:cBhvr>
                                        <p:cTn id="61" dur="580">
                                          <p:stCondLst>
                                            <p:cond delay="0"/>
                                          </p:stCondLst>
                                        </p:cTn>
                                        <p:tgtEl>
                                          <p:spTgt spid="4">
                                            <p:txEl>
                                              <p:pRg st="2" end="2"/>
                                            </p:txEl>
                                          </p:spTgt>
                                        </p:tgtEl>
                                      </p:cBhvr>
                                    </p:animEffect>
                                    <p:anim calcmode="lin" valueType="num">
                                      <p:cBhvr>
                                        <p:cTn id="62"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4">
                                            <p:txEl>
                                              <p:pRg st="2" end="2"/>
                                            </p:txEl>
                                          </p:spTgt>
                                        </p:tgtEl>
                                      </p:cBhvr>
                                      <p:to x="100000" y="60000"/>
                                    </p:animScale>
                                    <p:animScale>
                                      <p:cBhvr>
                                        <p:cTn id="68" dur="166" decel="50000">
                                          <p:stCondLst>
                                            <p:cond delay="676"/>
                                          </p:stCondLst>
                                        </p:cTn>
                                        <p:tgtEl>
                                          <p:spTgt spid="4">
                                            <p:txEl>
                                              <p:pRg st="2" end="2"/>
                                            </p:txEl>
                                          </p:spTgt>
                                        </p:tgtEl>
                                      </p:cBhvr>
                                      <p:to x="100000" y="100000"/>
                                    </p:animScale>
                                    <p:animScale>
                                      <p:cBhvr>
                                        <p:cTn id="69" dur="26">
                                          <p:stCondLst>
                                            <p:cond delay="1312"/>
                                          </p:stCondLst>
                                        </p:cTn>
                                        <p:tgtEl>
                                          <p:spTgt spid="4">
                                            <p:txEl>
                                              <p:pRg st="2" end="2"/>
                                            </p:txEl>
                                          </p:spTgt>
                                        </p:tgtEl>
                                      </p:cBhvr>
                                      <p:to x="100000" y="80000"/>
                                    </p:animScale>
                                    <p:animScale>
                                      <p:cBhvr>
                                        <p:cTn id="70" dur="166" decel="50000">
                                          <p:stCondLst>
                                            <p:cond delay="1338"/>
                                          </p:stCondLst>
                                        </p:cTn>
                                        <p:tgtEl>
                                          <p:spTgt spid="4">
                                            <p:txEl>
                                              <p:pRg st="2" end="2"/>
                                            </p:txEl>
                                          </p:spTgt>
                                        </p:tgtEl>
                                      </p:cBhvr>
                                      <p:to x="100000" y="100000"/>
                                    </p:animScale>
                                    <p:animScale>
                                      <p:cBhvr>
                                        <p:cTn id="71" dur="26">
                                          <p:stCondLst>
                                            <p:cond delay="1642"/>
                                          </p:stCondLst>
                                        </p:cTn>
                                        <p:tgtEl>
                                          <p:spTgt spid="4">
                                            <p:txEl>
                                              <p:pRg st="2" end="2"/>
                                            </p:txEl>
                                          </p:spTgt>
                                        </p:tgtEl>
                                      </p:cBhvr>
                                      <p:to x="100000" y="90000"/>
                                    </p:animScale>
                                    <p:animScale>
                                      <p:cBhvr>
                                        <p:cTn id="72" dur="166" decel="50000">
                                          <p:stCondLst>
                                            <p:cond delay="1668"/>
                                          </p:stCondLst>
                                        </p:cTn>
                                        <p:tgtEl>
                                          <p:spTgt spid="4">
                                            <p:txEl>
                                              <p:pRg st="2" end="2"/>
                                            </p:txEl>
                                          </p:spTgt>
                                        </p:tgtEl>
                                      </p:cBhvr>
                                      <p:to x="100000" y="100000"/>
                                    </p:animScale>
                                    <p:animScale>
                                      <p:cBhvr>
                                        <p:cTn id="73" dur="26">
                                          <p:stCondLst>
                                            <p:cond delay="1808"/>
                                          </p:stCondLst>
                                        </p:cTn>
                                        <p:tgtEl>
                                          <p:spTgt spid="4">
                                            <p:txEl>
                                              <p:pRg st="2" end="2"/>
                                            </p:txEl>
                                          </p:spTgt>
                                        </p:tgtEl>
                                      </p:cBhvr>
                                      <p:to x="100000" y="95000"/>
                                    </p:animScale>
                                    <p:animScale>
                                      <p:cBhvr>
                                        <p:cTn id="74" dur="166" decel="50000">
                                          <p:stCondLst>
                                            <p:cond delay="1834"/>
                                          </p:stCondLst>
                                        </p:cTn>
                                        <p:tgtEl>
                                          <p:spTgt spid="4">
                                            <p:txEl>
                                              <p:pRg st="2" end="2"/>
                                            </p:txEl>
                                          </p:spTgt>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4">
                                            <p:txEl>
                                              <p:pRg st="4" end="4"/>
                                            </p:txEl>
                                          </p:spTgt>
                                        </p:tgtEl>
                                        <p:attrNameLst>
                                          <p:attrName>style.visibility</p:attrName>
                                        </p:attrNameLst>
                                      </p:cBhvr>
                                      <p:to>
                                        <p:strVal val="visible"/>
                                      </p:to>
                                    </p:set>
                                    <p:animEffect transition="in" filter="wipe(down)">
                                      <p:cBhvr>
                                        <p:cTn id="77" dur="580">
                                          <p:stCondLst>
                                            <p:cond delay="0"/>
                                          </p:stCondLst>
                                        </p:cTn>
                                        <p:tgtEl>
                                          <p:spTgt spid="4">
                                            <p:txEl>
                                              <p:pRg st="4" end="4"/>
                                            </p:txEl>
                                          </p:spTgt>
                                        </p:tgtEl>
                                      </p:cBhvr>
                                    </p:animEffect>
                                    <p:anim calcmode="lin" valueType="num">
                                      <p:cBhvr>
                                        <p:cTn id="78"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4">
                                            <p:txEl>
                                              <p:pRg st="4" end="4"/>
                                            </p:txEl>
                                          </p:spTgt>
                                        </p:tgtEl>
                                      </p:cBhvr>
                                      <p:to x="100000" y="60000"/>
                                    </p:animScale>
                                    <p:animScale>
                                      <p:cBhvr>
                                        <p:cTn id="84" dur="166" decel="50000">
                                          <p:stCondLst>
                                            <p:cond delay="676"/>
                                          </p:stCondLst>
                                        </p:cTn>
                                        <p:tgtEl>
                                          <p:spTgt spid="4">
                                            <p:txEl>
                                              <p:pRg st="4" end="4"/>
                                            </p:txEl>
                                          </p:spTgt>
                                        </p:tgtEl>
                                      </p:cBhvr>
                                      <p:to x="100000" y="100000"/>
                                    </p:animScale>
                                    <p:animScale>
                                      <p:cBhvr>
                                        <p:cTn id="85" dur="26">
                                          <p:stCondLst>
                                            <p:cond delay="1312"/>
                                          </p:stCondLst>
                                        </p:cTn>
                                        <p:tgtEl>
                                          <p:spTgt spid="4">
                                            <p:txEl>
                                              <p:pRg st="4" end="4"/>
                                            </p:txEl>
                                          </p:spTgt>
                                        </p:tgtEl>
                                      </p:cBhvr>
                                      <p:to x="100000" y="80000"/>
                                    </p:animScale>
                                    <p:animScale>
                                      <p:cBhvr>
                                        <p:cTn id="86" dur="166" decel="50000">
                                          <p:stCondLst>
                                            <p:cond delay="1338"/>
                                          </p:stCondLst>
                                        </p:cTn>
                                        <p:tgtEl>
                                          <p:spTgt spid="4">
                                            <p:txEl>
                                              <p:pRg st="4" end="4"/>
                                            </p:txEl>
                                          </p:spTgt>
                                        </p:tgtEl>
                                      </p:cBhvr>
                                      <p:to x="100000" y="100000"/>
                                    </p:animScale>
                                    <p:animScale>
                                      <p:cBhvr>
                                        <p:cTn id="87" dur="26">
                                          <p:stCondLst>
                                            <p:cond delay="1642"/>
                                          </p:stCondLst>
                                        </p:cTn>
                                        <p:tgtEl>
                                          <p:spTgt spid="4">
                                            <p:txEl>
                                              <p:pRg st="4" end="4"/>
                                            </p:txEl>
                                          </p:spTgt>
                                        </p:tgtEl>
                                      </p:cBhvr>
                                      <p:to x="100000" y="90000"/>
                                    </p:animScale>
                                    <p:animScale>
                                      <p:cBhvr>
                                        <p:cTn id="88" dur="166" decel="50000">
                                          <p:stCondLst>
                                            <p:cond delay="1668"/>
                                          </p:stCondLst>
                                        </p:cTn>
                                        <p:tgtEl>
                                          <p:spTgt spid="4">
                                            <p:txEl>
                                              <p:pRg st="4" end="4"/>
                                            </p:txEl>
                                          </p:spTgt>
                                        </p:tgtEl>
                                      </p:cBhvr>
                                      <p:to x="100000" y="100000"/>
                                    </p:animScale>
                                    <p:animScale>
                                      <p:cBhvr>
                                        <p:cTn id="89" dur="26">
                                          <p:stCondLst>
                                            <p:cond delay="1808"/>
                                          </p:stCondLst>
                                        </p:cTn>
                                        <p:tgtEl>
                                          <p:spTgt spid="4">
                                            <p:txEl>
                                              <p:pRg st="4" end="4"/>
                                            </p:txEl>
                                          </p:spTgt>
                                        </p:tgtEl>
                                      </p:cBhvr>
                                      <p:to x="100000" y="95000"/>
                                    </p:animScale>
                                    <p:animScale>
                                      <p:cBhvr>
                                        <p:cTn id="90" dur="166" decel="50000">
                                          <p:stCondLst>
                                            <p:cond delay="1834"/>
                                          </p:stCondLst>
                                        </p:cTn>
                                        <p:tgtEl>
                                          <p:spTgt spid="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31663-4552-418D-A570-E591A57C0C7A}"/>
              </a:ext>
            </a:extLst>
          </p:cNvPr>
          <p:cNvSpPr/>
          <p:nvPr/>
        </p:nvSpPr>
        <p:spPr>
          <a:xfrm>
            <a:off x="762000" y="609600"/>
            <a:ext cx="68580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400" b="1" dirty="0">
                <a:solidFill>
                  <a:schemeClr val="tx2">
                    <a:satMod val="130000"/>
                  </a:schemeClr>
                </a:solidFill>
                <a:latin typeface="Calibri" pitchFamily="34" charset="0"/>
              </a:rPr>
              <a:t>Categories of Thread Implementation</a:t>
            </a:r>
            <a:endParaRPr lang="en-US" b="1"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140EB38A-E9A0-4173-83B8-3AE660CF7B1E}"/>
              </a:ext>
            </a:extLst>
          </p:cNvPr>
          <p:cNvSpPr/>
          <p:nvPr/>
        </p:nvSpPr>
        <p:spPr>
          <a:xfrm>
            <a:off x="736600" y="1284456"/>
            <a:ext cx="8305800"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spAutoFit/>
          </a:bodyPr>
          <a:lstStyle/>
          <a:p>
            <a:pPr marL="342900" indent="-342900">
              <a:buFont typeface="Arial" panose="020B0604020202020204" pitchFamily="34" charset="0"/>
              <a:buChar char="•"/>
              <a:defRPr/>
            </a:pPr>
            <a:r>
              <a:rPr lang="en-US" sz="2000" dirty="0">
                <a:latin typeface="Calibri" pitchFamily="34" charset="0"/>
              </a:rPr>
              <a:t>There are two broad categories of thread implementation: user-level threads</a:t>
            </a:r>
          </a:p>
          <a:p>
            <a:pPr marL="800100" lvl="1" indent="-342900" eaLnBrk="1" hangingPunct="1">
              <a:buFont typeface="Arial" panose="020B0604020202020204" pitchFamily="34" charset="0"/>
              <a:buChar char="•"/>
              <a:defRPr/>
            </a:pPr>
            <a:r>
              <a:rPr lang="en-NZ" sz="2000" dirty="0">
                <a:latin typeface="Calibri" pitchFamily="34" charset="0"/>
              </a:rPr>
              <a:t>User Level Thread (ULT)</a:t>
            </a:r>
          </a:p>
          <a:p>
            <a:pPr marL="800100" lvl="1" indent="-342900" eaLnBrk="1" hangingPunct="1">
              <a:buFont typeface="Arial" panose="020B0604020202020204" pitchFamily="34" charset="0"/>
              <a:buChar char="•"/>
              <a:defRPr/>
            </a:pPr>
            <a:r>
              <a:rPr lang="en-NZ" sz="2000" dirty="0">
                <a:latin typeface="Calibri" pitchFamily="34" charset="0"/>
              </a:rPr>
              <a:t>Kernel level Thread (KLT) also called:</a:t>
            </a:r>
          </a:p>
          <a:p>
            <a:pPr marL="1257300" lvl="2" indent="-342900" eaLnBrk="1" hangingPunct="1">
              <a:buFont typeface="Arial" panose="020B0604020202020204" pitchFamily="34" charset="0"/>
              <a:buChar char="•"/>
              <a:defRPr/>
            </a:pPr>
            <a:r>
              <a:rPr lang="en-NZ" sz="2000" dirty="0">
                <a:latin typeface="Calibri" pitchFamily="34" charset="0"/>
              </a:rPr>
              <a:t>kernel-supported threads </a:t>
            </a:r>
          </a:p>
          <a:p>
            <a:pPr marL="1257300" lvl="2" indent="-342900" eaLnBrk="1" hangingPunct="1">
              <a:buFont typeface="Arial" panose="020B0604020202020204" pitchFamily="34" charset="0"/>
              <a:buChar char="•"/>
              <a:defRPr/>
            </a:pPr>
            <a:r>
              <a:rPr lang="en-NZ" sz="2000" dirty="0">
                <a:latin typeface="Calibri" pitchFamily="34" charset="0"/>
              </a:rPr>
              <a:t>lightweight processes.</a:t>
            </a:r>
          </a:p>
        </p:txBody>
      </p:sp>
      <p:sp>
        <p:nvSpPr>
          <p:cNvPr id="8" name="Rectangle 7">
            <a:extLst>
              <a:ext uri="{FF2B5EF4-FFF2-40B4-BE49-F238E27FC236}">
                <a16:creationId xmlns:a16="http://schemas.microsoft.com/office/drawing/2014/main" id="{6C1E64FF-483F-432E-A86C-D63C7CB2A3B5}"/>
              </a:ext>
            </a:extLst>
          </p:cNvPr>
          <p:cNvSpPr/>
          <p:nvPr/>
        </p:nvSpPr>
        <p:spPr>
          <a:xfrm>
            <a:off x="228600" y="3390900"/>
            <a:ext cx="4114800" cy="40011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000" dirty="0">
                <a:effectLst>
                  <a:outerShdw blurRad="38100" dist="38100" dir="2700000" algn="tl">
                    <a:srgbClr val="000000">
                      <a:alpha val="43137"/>
                    </a:srgbClr>
                  </a:outerShdw>
                </a:effectLst>
                <a:latin typeface="Calibri" pitchFamily="34" charset="0"/>
              </a:rPr>
              <a:t>User Threads</a:t>
            </a:r>
            <a:endParaRPr lang="en-US" sz="2000" b="1" dirty="0">
              <a:effectLst>
                <a:outerShdw blurRad="38100" dist="38100" dir="2700000" algn="tl">
                  <a:srgbClr val="000000">
                    <a:alpha val="43137"/>
                  </a:srgbClr>
                </a:outerShdw>
              </a:effectLst>
              <a:latin typeface="Calibri" pitchFamily="34" charset="0"/>
            </a:endParaRPr>
          </a:p>
        </p:txBody>
      </p:sp>
      <p:sp>
        <p:nvSpPr>
          <p:cNvPr id="10" name="Rectangle 9">
            <a:extLst>
              <a:ext uri="{FF2B5EF4-FFF2-40B4-BE49-F238E27FC236}">
                <a16:creationId xmlns:a16="http://schemas.microsoft.com/office/drawing/2014/main" id="{591229DD-EB94-4E3D-B123-34CD56896731}"/>
              </a:ext>
            </a:extLst>
          </p:cNvPr>
          <p:cNvSpPr/>
          <p:nvPr/>
        </p:nvSpPr>
        <p:spPr>
          <a:xfrm>
            <a:off x="228600" y="3924300"/>
            <a:ext cx="8686800" cy="20313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spAutoFit/>
          </a:bodyPr>
          <a:lstStyle/>
          <a:p>
            <a:pPr marL="342900" indent="-342900" algn="just" eaLnBrk="1" hangingPunct="1">
              <a:lnSpc>
                <a:spcPct val="90000"/>
              </a:lnSpc>
              <a:buFont typeface="Arial" panose="020B0604020202020204" pitchFamily="34" charset="0"/>
              <a:buChar char="•"/>
              <a:defRPr/>
            </a:pPr>
            <a:r>
              <a:rPr lang="en-US" sz="2000" dirty="0">
                <a:latin typeface="Calibri" pitchFamily="34" charset="0"/>
              </a:rPr>
              <a:t>Thread management done by user-level threads library </a:t>
            </a:r>
          </a:p>
          <a:p>
            <a:pPr marL="342900" indent="-342900" algn="just" eaLnBrk="1" hangingPunct="1">
              <a:lnSpc>
                <a:spcPct val="90000"/>
              </a:lnSpc>
              <a:buFont typeface="Arial" panose="020B0604020202020204" pitchFamily="34" charset="0"/>
              <a:buChar char="•"/>
              <a:defRPr/>
            </a:pPr>
            <a:r>
              <a:rPr lang="en-US" sz="2000" dirty="0">
                <a:latin typeface="Calibri" pitchFamily="34" charset="0"/>
              </a:rPr>
              <a:t>Supported above the kernel, via a set of library calls at the user level. </a:t>
            </a:r>
          </a:p>
          <a:p>
            <a:pPr marL="800100" lvl="1" indent="-342900" algn="just" eaLnBrk="1" hangingPunct="1">
              <a:lnSpc>
                <a:spcPct val="90000"/>
              </a:lnSpc>
              <a:buFont typeface="Arial" panose="020B0604020202020204" pitchFamily="34" charset="0"/>
              <a:buChar char="•"/>
              <a:defRPr/>
            </a:pPr>
            <a:r>
              <a:rPr lang="en-US" sz="2000" dirty="0">
                <a:latin typeface="Calibri" pitchFamily="34" charset="0"/>
              </a:rPr>
              <a:t>Threads do not need to call OS and cause interrupts to kernel - fast.</a:t>
            </a:r>
          </a:p>
          <a:p>
            <a:pPr marL="342900" indent="-342900" algn="just" eaLnBrk="1" hangingPunct="1">
              <a:lnSpc>
                <a:spcPct val="90000"/>
              </a:lnSpc>
              <a:buFont typeface="Arial" panose="020B0604020202020204" pitchFamily="34" charset="0"/>
              <a:buChar char="•"/>
              <a:defRPr/>
            </a:pPr>
            <a:r>
              <a:rPr lang="en-US" sz="2000" dirty="0">
                <a:latin typeface="Calibri" pitchFamily="34" charset="0"/>
              </a:rPr>
              <a:t>Example thread libraries:</a:t>
            </a:r>
          </a:p>
          <a:p>
            <a:pPr marL="800100" lvl="1" indent="-342900" algn="just" eaLnBrk="1" hangingPunct="1">
              <a:lnSpc>
                <a:spcPct val="90000"/>
              </a:lnSpc>
              <a:buFont typeface="Arial" panose="020B0604020202020204" pitchFamily="34" charset="0"/>
              <a:buChar char="•"/>
              <a:defRPr/>
            </a:pPr>
            <a:r>
              <a:rPr lang="en-US" sz="2000" dirty="0">
                <a:latin typeface="Calibri" pitchFamily="34" charset="0"/>
              </a:rPr>
              <a:t> POSIX threads</a:t>
            </a:r>
            <a:endParaRPr lang="en-US" sz="2000" i="1" dirty="0">
              <a:latin typeface="Calibri" pitchFamily="34" charset="0"/>
            </a:endParaRPr>
          </a:p>
          <a:p>
            <a:pPr marL="800100" lvl="1" indent="-342900" algn="just" eaLnBrk="1" hangingPunct="1">
              <a:lnSpc>
                <a:spcPct val="90000"/>
              </a:lnSpc>
              <a:buFont typeface="Arial" panose="020B0604020202020204" pitchFamily="34" charset="0"/>
              <a:buChar char="•"/>
              <a:defRPr/>
            </a:pPr>
            <a:r>
              <a:rPr lang="en-US" sz="2000" dirty="0">
                <a:latin typeface="Calibri" pitchFamily="34" charset="0"/>
              </a:rPr>
              <a:t> Win32 threads</a:t>
            </a:r>
          </a:p>
          <a:p>
            <a:pPr marL="800100" lvl="1" indent="-342900" algn="just" eaLnBrk="1" hangingPunct="1">
              <a:lnSpc>
                <a:spcPct val="90000"/>
              </a:lnSpc>
              <a:buFont typeface="Arial" panose="020B0604020202020204" pitchFamily="34" charset="0"/>
              <a:buChar char="•"/>
              <a:defRPr/>
            </a:pPr>
            <a:r>
              <a:rPr lang="en-US" sz="2000" dirty="0">
                <a:latin typeface="Calibri" pitchFamily="34" charset="0"/>
              </a:rPr>
              <a:t> Java threads</a:t>
            </a:r>
          </a:p>
        </p:txBody>
      </p:sp>
    </p:spTree>
    <p:extLst>
      <p:ext uri="{BB962C8B-B14F-4D97-AF65-F5344CB8AC3E}">
        <p14:creationId xmlns:p14="http://schemas.microsoft.com/office/powerpoint/2010/main" val="365200123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3">
            <a:extLst>
              <a:ext uri="{FF2B5EF4-FFF2-40B4-BE49-F238E27FC236}">
                <a16:creationId xmlns:a16="http://schemas.microsoft.com/office/drawing/2014/main" id="{839BB7C1-5D0E-4A9B-AEAF-07820BC3754C}"/>
              </a:ext>
            </a:extLst>
          </p:cNvPr>
          <p:cNvPicPr>
            <a:picLocks noChangeAspect="1" noChangeArrowheads="1"/>
          </p:cNvPicPr>
          <p:nvPr/>
        </p:nvPicPr>
        <p:blipFill>
          <a:blip r:embed="rId3"/>
          <a:srcRect/>
          <a:stretch>
            <a:fillRect/>
          </a:stretch>
        </p:blipFill>
        <p:spPr bwMode="auto">
          <a:xfrm>
            <a:off x="152400" y="457200"/>
            <a:ext cx="8610600" cy="2870200"/>
          </a:xfrm>
          <a:prstGeom prst="rect">
            <a:avLst/>
          </a:prstGeom>
        </p:spPr>
      </p:pic>
      <p:sp>
        <p:nvSpPr>
          <p:cNvPr id="5" name="Rectangle 4">
            <a:extLst>
              <a:ext uri="{FF2B5EF4-FFF2-40B4-BE49-F238E27FC236}">
                <a16:creationId xmlns:a16="http://schemas.microsoft.com/office/drawing/2014/main" id="{D765EED2-BAF9-4647-9ACA-FE5BD0E0FED8}"/>
              </a:ext>
            </a:extLst>
          </p:cNvPr>
          <p:cNvSpPr/>
          <p:nvPr/>
        </p:nvSpPr>
        <p:spPr>
          <a:xfrm>
            <a:off x="381000" y="-76199"/>
            <a:ext cx="6858000" cy="430887"/>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b="1" dirty="0">
                <a:solidFill>
                  <a:schemeClr val="tx2">
                    <a:satMod val="130000"/>
                  </a:schemeClr>
                </a:solidFill>
                <a:effectLst>
                  <a:outerShdw blurRad="38100" dist="38100" dir="2700000" algn="tl">
                    <a:srgbClr val="000000">
                      <a:alpha val="43137"/>
                    </a:srgbClr>
                  </a:outerShdw>
                </a:effectLst>
                <a:latin typeface="Calibri" pitchFamily="34" charset="0"/>
              </a:rPr>
              <a:t>User-Level Threads</a:t>
            </a:r>
            <a:endParaRPr lang="en-US" b="1"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7DE39089-EC14-418B-B12D-56C79CC5E0BB}"/>
              </a:ext>
            </a:extLst>
          </p:cNvPr>
          <p:cNvSpPr/>
          <p:nvPr/>
        </p:nvSpPr>
        <p:spPr>
          <a:xfrm>
            <a:off x="-15240" y="3455312"/>
            <a:ext cx="9144000" cy="286232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spAutoFit/>
          </a:bodyPr>
          <a:lstStyle/>
          <a:p>
            <a:pPr marL="342900" indent="-342900" algn="just" eaLnBrk="1" hangingPunct="1">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All thread management is done by the application</a:t>
            </a:r>
          </a:p>
          <a:p>
            <a:pPr marL="342900" indent="-342900" algn="just" eaLnBrk="1" hangingPunct="1">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The kernel is not aware of the existence of threads</a:t>
            </a:r>
          </a:p>
          <a:p>
            <a:pPr marL="342900" indent="-342900" algn="just">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Figure 4.6a illustrates the pure ULT approach. </a:t>
            </a:r>
          </a:p>
          <a:p>
            <a:pPr marL="342900" indent="-342900" algn="just">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Any application can be programmed to be multithreaded by using a threads library, which is a package of routines for ULT management. </a:t>
            </a:r>
          </a:p>
          <a:p>
            <a:pPr marL="342900" indent="-342900" algn="just">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By default, an application begins with a single thread and begins running in that thread.</a:t>
            </a:r>
          </a:p>
          <a:p>
            <a:pPr marL="342900" indent="-342900" algn="just">
              <a:buFont typeface="Arial" panose="020B0604020202020204" pitchFamily="34" charset="0"/>
              <a:buChar char="•"/>
              <a:defRPr/>
            </a:pPr>
            <a:r>
              <a:rPr lang="en-US" sz="2000" dirty="0">
                <a:latin typeface="Calibri" panose="020F0502020204030204" pitchFamily="34" charset="0"/>
                <a:cs typeface="Calibri" panose="020F0502020204030204" pitchFamily="34" charset="0"/>
              </a:rPr>
              <a:t>This application and its thread are allocated to a single process managed by the kernel.</a:t>
            </a:r>
          </a:p>
        </p:txBody>
      </p:sp>
    </p:spTree>
    <p:extLst>
      <p:ext uri="{BB962C8B-B14F-4D97-AF65-F5344CB8AC3E}">
        <p14:creationId xmlns:p14="http://schemas.microsoft.com/office/powerpoint/2010/main" val="14205234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63C24-8F7F-4049-BBD5-37172119C71E}"/>
              </a:ext>
            </a:extLst>
          </p:cNvPr>
          <p:cNvSpPr/>
          <p:nvPr/>
        </p:nvSpPr>
        <p:spPr>
          <a:xfrm>
            <a:off x="381000" y="0"/>
            <a:ext cx="7239000" cy="40011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000" dirty="0">
                <a:solidFill>
                  <a:schemeClr val="tx2">
                    <a:satMod val="130000"/>
                  </a:schemeClr>
                </a:solidFill>
                <a:effectLst>
                  <a:outerShdw blurRad="38100" dist="38100" dir="2700000" algn="tl">
                    <a:srgbClr val="000000">
                      <a:alpha val="43137"/>
                    </a:srgbClr>
                  </a:outerShdw>
                </a:effectLst>
                <a:latin typeface="Calibri" pitchFamily="34" charset="0"/>
              </a:rPr>
              <a:t>Disadvantages Of User-Level Threads</a:t>
            </a:r>
            <a:endParaRPr lang="en-US" sz="2000"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F93BD38F-ECEE-4946-B1C9-CD3FFB0554E4}"/>
              </a:ext>
            </a:extLst>
          </p:cNvPr>
          <p:cNvSpPr/>
          <p:nvPr/>
        </p:nvSpPr>
        <p:spPr>
          <a:xfrm>
            <a:off x="76200" y="838200"/>
            <a:ext cx="8915400" cy="4661276"/>
          </a:xfrm>
          <a:prstGeom prst="rect">
            <a:avLst/>
          </a:prstGeom>
          <a:noFill/>
          <a:ln>
            <a:noFill/>
          </a:ln>
        </p:spPr>
        <p:style>
          <a:lnRef idx="2">
            <a:schemeClr val="accent5"/>
          </a:lnRef>
          <a:fillRef idx="1">
            <a:schemeClr val="lt1"/>
          </a:fillRef>
          <a:effectRef idx="0">
            <a:schemeClr val="accent5"/>
          </a:effectRef>
          <a:fontRef idx="minor">
            <a:schemeClr val="dk1"/>
          </a:fontRef>
        </p:style>
        <p:txBody>
          <a:bodyPr>
            <a:spAutoFit/>
          </a:bodyPr>
          <a:lstStyle/>
          <a:p>
            <a:pPr>
              <a:lnSpc>
                <a:spcPct val="150000"/>
              </a:lnSpc>
              <a:defRPr/>
            </a:pPr>
            <a:r>
              <a:rPr lang="en-US" sz="2000" dirty="0">
                <a:latin typeface="Calibri" pitchFamily="34" charset="0"/>
              </a:rPr>
              <a:t>There are two distinct disadvantages of ULTs compared to KLTs:</a:t>
            </a:r>
          </a:p>
          <a:p>
            <a:pPr>
              <a:lnSpc>
                <a:spcPct val="150000"/>
              </a:lnSpc>
              <a:buFontTx/>
              <a:buNone/>
              <a:defRPr/>
            </a:pPr>
            <a:r>
              <a:rPr lang="en-US" sz="2000" b="1" dirty="0">
                <a:latin typeface="Calibri" pitchFamily="34" charset="0"/>
              </a:rPr>
              <a:t>1.</a:t>
            </a:r>
          </a:p>
          <a:p>
            <a:pPr>
              <a:lnSpc>
                <a:spcPct val="150000"/>
              </a:lnSpc>
              <a:buFont typeface="Wingdings" pitchFamily="2" charset="2"/>
              <a:buChar char="ü"/>
              <a:defRPr/>
            </a:pPr>
            <a:r>
              <a:rPr lang="en-US" sz="2000" dirty="0">
                <a:latin typeface="Calibri" pitchFamily="34" charset="0"/>
              </a:rPr>
              <a:t> In a typical OS, many system calls are blocking.</a:t>
            </a:r>
          </a:p>
          <a:p>
            <a:pPr>
              <a:lnSpc>
                <a:spcPct val="150000"/>
              </a:lnSpc>
              <a:buFont typeface="Wingdings" pitchFamily="2" charset="2"/>
              <a:buChar char="ü"/>
              <a:defRPr/>
            </a:pPr>
            <a:r>
              <a:rPr lang="en-US" sz="2000" dirty="0">
                <a:latin typeface="Calibri" pitchFamily="34" charset="0"/>
              </a:rPr>
              <a:t> As a result, when a ULT executes a system call, not only is that thread blocked, but </a:t>
            </a:r>
          </a:p>
          <a:p>
            <a:pPr>
              <a:lnSpc>
                <a:spcPct val="150000"/>
              </a:lnSpc>
              <a:buFontTx/>
              <a:buNone/>
              <a:defRPr/>
            </a:pPr>
            <a:r>
              <a:rPr lang="en-US" sz="2000" dirty="0">
                <a:latin typeface="Calibri" pitchFamily="34" charset="0"/>
              </a:rPr>
              <a:t>    also all of the threads within the process are blocked.</a:t>
            </a:r>
          </a:p>
          <a:p>
            <a:pPr>
              <a:lnSpc>
                <a:spcPct val="150000"/>
              </a:lnSpc>
              <a:buFontTx/>
              <a:buNone/>
              <a:defRPr/>
            </a:pPr>
            <a:r>
              <a:rPr lang="en-US" sz="2000" b="1" dirty="0">
                <a:latin typeface="Calibri" pitchFamily="34" charset="0"/>
              </a:rPr>
              <a:t>2.</a:t>
            </a:r>
          </a:p>
          <a:p>
            <a:pPr>
              <a:lnSpc>
                <a:spcPct val="150000"/>
              </a:lnSpc>
              <a:buFont typeface="Wingdings" pitchFamily="2" charset="2"/>
              <a:buChar char="ü"/>
              <a:defRPr/>
            </a:pPr>
            <a:r>
              <a:rPr lang="en-US" sz="2000" dirty="0">
                <a:latin typeface="Calibri" pitchFamily="34" charset="0"/>
              </a:rPr>
              <a:t> In a pure ULT strategy, a multithreaded application cannot take advantage of </a:t>
            </a:r>
          </a:p>
          <a:p>
            <a:pPr>
              <a:lnSpc>
                <a:spcPct val="150000"/>
              </a:lnSpc>
              <a:buFontTx/>
              <a:buNone/>
              <a:defRPr/>
            </a:pPr>
            <a:r>
              <a:rPr lang="en-US" sz="2000" dirty="0">
                <a:latin typeface="Calibri" pitchFamily="34" charset="0"/>
              </a:rPr>
              <a:t>    multiprocessing. </a:t>
            </a:r>
          </a:p>
          <a:p>
            <a:pPr>
              <a:lnSpc>
                <a:spcPct val="150000"/>
              </a:lnSpc>
              <a:buFont typeface="Wingdings" pitchFamily="2" charset="2"/>
              <a:buChar char="ü"/>
              <a:defRPr/>
            </a:pPr>
            <a:r>
              <a:rPr lang="en-US" sz="2000" dirty="0">
                <a:latin typeface="Calibri" pitchFamily="34" charset="0"/>
              </a:rPr>
              <a:t> A kernel assigns one process to only one processor at a time.</a:t>
            </a:r>
          </a:p>
          <a:p>
            <a:pPr>
              <a:lnSpc>
                <a:spcPct val="150000"/>
              </a:lnSpc>
              <a:buFont typeface="Wingdings" pitchFamily="2" charset="2"/>
              <a:buChar char="ü"/>
              <a:defRPr/>
            </a:pPr>
            <a:r>
              <a:rPr lang="en-US" sz="2000" dirty="0">
                <a:latin typeface="Calibri" pitchFamily="34" charset="0"/>
              </a:rPr>
              <a:t> Therefore, only a single thread within a process can execute at a time.</a:t>
            </a:r>
          </a:p>
        </p:txBody>
      </p:sp>
    </p:spTree>
    <p:extLst>
      <p:ext uri="{BB962C8B-B14F-4D97-AF65-F5344CB8AC3E}">
        <p14:creationId xmlns:p14="http://schemas.microsoft.com/office/powerpoint/2010/main" val="3643563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6D98EC-9886-43AD-9798-9C0179F1AD1C}"/>
              </a:ext>
            </a:extLst>
          </p:cNvPr>
          <p:cNvSpPr/>
          <p:nvPr/>
        </p:nvSpPr>
        <p:spPr>
          <a:xfrm>
            <a:off x="381000" y="-76199"/>
            <a:ext cx="68580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400" b="1" dirty="0">
                <a:solidFill>
                  <a:schemeClr val="tx2">
                    <a:satMod val="130000"/>
                  </a:schemeClr>
                </a:solidFill>
              </a:rPr>
              <a:t>Kernel </a:t>
            </a:r>
            <a:r>
              <a:rPr lang="en-US" b="1" dirty="0">
                <a:solidFill>
                  <a:schemeClr val="tx2">
                    <a:satMod val="130000"/>
                  </a:schemeClr>
                </a:solidFill>
                <a:effectLst>
                  <a:outerShdw blurRad="38100" dist="38100" dir="2700000" algn="tl">
                    <a:srgbClr val="000000">
                      <a:alpha val="43137"/>
                    </a:srgbClr>
                  </a:outerShdw>
                </a:effectLst>
                <a:latin typeface="Calibri" pitchFamily="34" charset="0"/>
              </a:rPr>
              <a:t>-Level Threads</a:t>
            </a:r>
            <a:endParaRPr lang="en-US" b="1" dirty="0">
              <a:effectLst>
                <a:outerShdw blurRad="38100" dist="38100" dir="2700000" algn="tl">
                  <a:srgbClr val="000000">
                    <a:alpha val="43137"/>
                  </a:srgbClr>
                </a:outerShdw>
              </a:effectLst>
              <a:latin typeface="Calibri" pitchFamily="34" charset="0"/>
            </a:endParaRPr>
          </a:p>
        </p:txBody>
      </p:sp>
      <p:sp>
        <p:nvSpPr>
          <p:cNvPr id="6" name="Content Placeholder 2">
            <a:extLst>
              <a:ext uri="{FF2B5EF4-FFF2-40B4-BE49-F238E27FC236}">
                <a16:creationId xmlns:a16="http://schemas.microsoft.com/office/drawing/2014/main" id="{C360FD7C-F931-48CE-A594-F747D6748F7D}"/>
              </a:ext>
            </a:extLst>
          </p:cNvPr>
          <p:cNvSpPr txBox="1">
            <a:spLocks/>
          </p:cNvSpPr>
          <p:nvPr/>
        </p:nvSpPr>
        <p:spPr bwMode="auto">
          <a:xfrm>
            <a:off x="3886200" y="609600"/>
            <a:ext cx="5181600" cy="4876800"/>
          </a:xfrm>
          <a:prstGeom prst="rect">
            <a:avLst/>
          </a:prstGeom>
          <a:noFill/>
          <a:ln>
            <a:noFill/>
            <a:headEnd/>
            <a:tailEnd/>
          </a:ln>
        </p:spPr>
        <p:style>
          <a:lnRef idx="2">
            <a:schemeClr val="accent5"/>
          </a:lnRef>
          <a:fillRef idx="1">
            <a:schemeClr val="lt1"/>
          </a:fillRef>
          <a:effectRef idx="0">
            <a:schemeClr val="accent5"/>
          </a:effectRef>
          <a:fontRef idx="minor">
            <a:schemeClr val="dk1"/>
          </a:fontRef>
        </p:style>
        <p:txBody>
          <a:bodyPr/>
          <a:lstStyle/>
          <a:p>
            <a:pPr marL="342900" indent="-342900" algn="just">
              <a:lnSpc>
                <a:spcPct val="150000"/>
              </a:lnSpc>
              <a:buFont typeface="Arial" panose="020B0604020202020204" pitchFamily="34" charset="0"/>
              <a:buChar char="•"/>
              <a:defRPr/>
            </a:pPr>
            <a:r>
              <a:rPr lang="en-US" sz="2000" dirty="0">
                <a:latin typeface="Calibri" pitchFamily="34" charset="0"/>
              </a:rPr>
              <a:t>All of the work of thread management is </a:t>
            </a:r>
          </a:p>
          <a:p>
            <a:pPr algn="just">
              <a:lnSpc>
                <a:spcPct val="150000"/>
              </a:lnSpc>
              <a:defRPr/>
            </a:pPr>
            <a:r>
              <a:rPr lang="en-US" sz="2000" dirty="0">
                <a:latin typeface="Calibri" pitchFamily="34" charset="0"/>
              </a:rPr>
              <a:t>       done by the kernel.</a:t>
            </a:r>
          </a:p>
          <a:p>
            <a:pPr algn="just">
              <a:lnSpc>
                <a:spcPct val="150000"/>
              </a:lnSpc>
              <a:buFont typeface="Arial" pitchFamily="34" charset="0"/>
              <a:buChar char="•"/>
              <a:defRPr/>
            </a:pPr>
            <a:r>
              <a:rPr lang="en-US" sz="2000" dirty="0">
                <a:latin typeface="Calibri" pitchFamily="34" charset="0"/>
              </a:rPr>
              <a:t> There is no thread management code in the </a:t>
            </a:r>
          </a:p>
          <a:p>
            <a:pPr algn="just">
              <a:lnSpc>
                <a:spcPct val="150000"/>
              </a:lnSpc>
              <a:defRPr/>
            </a:pPr>
            <a:r>
              <a:rPr lang="en-US" sz="2000" dirty="0">
                <a:latin typeface="Calibri" pitchFamily="34" charset="0"/>
              </a:rPr>
              <a:t>  application level.</a:t>
            </a:r>
          </a:p>
          <a:p>
            <a:pPr marL="342900" indent="-342900" algn="just">
              <a:lnSpc>
                <a:spcPct val="150000"/>
              </a:lnSpc>
              <a:buFont typeface="Arial" panose="020B0604020202020204" pitchFamily="34" charset="0"/>
              <a:buChar char="•"/>
              <a:defRPr/>
            </a:pPr>
            <a:r>
              <a:rPr lang="en-US" sz="2000" dirty="0">
                <a:latin typeface="Calibri" pitchFamily="34" charset="0"/>
              </a:rPr>
              <a:t>Figure 4.6b depicts the pure KLT approach. </a:t>
            </a:r>
          </a:p>
          <a:p>
            <a:pPr marL="342900" indent="-342900" algn="just">
              <a:lnSpc>
                <a:spcPct val="150000"/>
              </a:lnSpc>
              <a:buFont typeface="Arial" panose="020B0604020202020204" pitchFamily="34" charset="0"/>
              <a:buChar char="•"/>
              <a:defRPr/>
            </a:pPr>
            <a:r>
              <a:rPr lang="en-US" sz="2000" dirty="0">
                <a:latin typeface="Calibri" pitchFamily="34" charset="0"/>
              </a:rPr>
              <a:t>The kernel maintains context information for the process as a whole and for individual threads within the process.</a:t>
            </a:r>
          </a:p>
          <a:p>
            <a:pPr marL="342900" indent="-342900" algn="just">
              <a:lnSpc>
                <a:spcPct val="150000"/>
              </a:lnSpc>
              <a:buFont typeface="Arial" panose="020B0604020202020204" pitchFamily="34" charset="0"/>
              <a:buChar char="•"/>
              <a:defRPr/>
            </a:pPr>
            <a:r>
              <a:rPr lang="en-US" sz="2000" dirty="0">
                <a:latin typeface="Calibri" pitchFamily="34" charset="0"/>
              </a:rPr>
              <a:t>Scheduling by the kernel is done on a thread basis.</a:t>
            </a:r>
            <a:endParaRPr lang="en-US" sz="2000" dirty="0">
              <a:solidFill>
                <a:schemeClr val="tx1"/>
              </a:solidFill>
              <a:latin typeface="Calibri" pitchFamily="34" charset="0"/>
            </a:endParaRPr>
          </a:p>
          <a:p>
            <a:pPr marL="365125" indent="-282575" algn="just" eaLnBrk="1" hangingPunct="1">
              <a:lnSpc>
                <a:spcPct val="150000"/>
              </a:lnSpc>
              <a:spcBef>
                <a:spcPts val="600"/>
              </a:spcBef>
              <a:buClr>
                <a:schemeClr val="accent1"/>
              </a:buClr>
              <a:buSzPct val="80000"/>
              <a:buFont typeface="Wingdings 2" pitchFamily="18" charset="2"/>
              <a:buChar char=""/>
              <a:defRPr/>
            </a:pPr>
            <a:endParaRPr lang="en-US" sz="2000" dirty="0">
              <a:solidFill>
                <a:schemeClr val="tx1"/>
              </a:solidFill>
              <a:latin typeface="Calibri" pitchFamily="34" charset="0"/>
            </a:endParaRPr>
          </a:p>
        </p:txBody>
      </p:sp>
      <p:pic>
        <p:nvPicPr>
          <p:cNvPr id="7" name="Content Placeholder 3" descr="Fig4_6b.gif">
            <a:extLst>
              <a:ext uri="{FF2B5EF4-FFF2-40B4-BE49-F238E27FC236}">
                <a16:creationId xmlns:a16="http://schemas.microsoft.com/office/drawing/2014/main" id="{B314AE87-524F-4819-A9C7-BBA8175F1182}"/>
              </a:ext>
            </a:extLst>
          </p:cNvPr>
          <p:cNvPicPr>
            <a:picLocks noChangeAspect="1"/>
          </p:cNvPicPr>
          <p:nvPr/>
        </p:nvPicPr>
        <p:blipFill>
          <a:blip r:embed="rId2"/>
          <a:srcRect/>
          <a:stretch>
            <a:fillRect/>
          </a:stretch>
        </p:blipFill>
        <p:spPr bwMode="auto">
          <a:xfrm>
            <a:off x="76200" y="609600"/>
            <a:ext cx="3657600" cy="556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7168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8DA057-F2C0-4109-8E84-42B3C4A0CF08}"/>
              </a:ext>
            </a:extLst>
          </p:cNvPr>
          <p:cNvSpPr/>
          <p:nvPr/>
        </p:nvSpPr>
        <p:spPr>
          <a:xfrm>
            <a:off x="381000" y="40943"/>
            <a:ext cx="68580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400" dirty="0">
                <a:solidFill>
                  <a:schemeClr val="tx2">
                    <a:satMod val="130000"/>
                  </a:schemeClr>
                </a:solidFill>
              </a:rPr>
              <a:t>Advantages of KLT</a:t>
            </a:r>
            <a:endParaRPr lang="en-US" b="1" dirty="0">
              <a:effectLst>
                <a:outerShdw blurRad="38100" dist="38100" dir="2700000" algn="tl">
                  <a:srgbClr val="000000">
                    <a:alpha val="43137"/>
                  </a:srgbClr>
                </a:outerShdw>
              </a:effectLst>
              <a:latin typeface="Calibri" pitchFamily="34" charset="0"/>
            </a:endParaRPr>
          </a:p>
        </p:txBody>
      </p:sp>
      <p:sp>
        <p:nvSpPr>
          <p:cNvPr id="6" name="Rectangle 5">
            <a:extLst>
              <a:ext uri="{FF2B5EF4-FFF2-40B4-BE49-F238E27FC236}">
                <a16:creationId xmlns:a16="http://schemas.microsoft.com/office/drawing/2014/main" id="{339A5459-88BF-4807-B044-42AAD5661F2E}"/>
              </a:ext>
            </a:extLst>
          </p:cNvPr>
          <p:cNvSpPr/>
          <p:nvPr/>
        </p:nvSpPr>
        <p:spPr>
          <a:xfrm>
            <a:off x="147320" y="938708"/>
            <a:ext cx="8996680"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eaLnBrk="1" hangingPunct="1">
              <a:buFont typeface="Arial" panose="020B0604020202020204" pitchFamily="34" charset="0"/>
              <a:buChar char="•"/>
              <a:defRPr/>
            </a:pPr>
            <a:r>
              <a:rPr lang="en-NZ" sz="2000" dirty="0">
                <a:latin typeface="Calibri" pitchFamily="34" charset="0"/>
              </a:rPr>
              <a:t>The kernel can simultaneously schedule multiple threads from the same process on multiple processors. </a:t>
            </a:r>
          </a:p>
          <a:p>
            <a:pPr marL="342900" indent="-342900" eaLnBrk="1" hangingPunct="1">
              <a:buFont typeface="Arial" panose="020B0604020202020204" pitchFamily="34" charset="0"/>
              <a:buChar char="•"/>
              <a:defRPr/>
            </a:pPr>
            <a:r>
              <a:rPr lang="en-NZ" sz="2000" dirty="0">
                <a:latin typeface="Calibri" pitchFamily="34" charset="0"/>
              </a:rPr>
              <a:t>If one thread in a process is blocked, the kernel can schedule another thread of the same process.</a:t>
            </a:r>
          </a:p>
          <a:p>
            <a:pPr marL="342900" indent="-342900" eaLnBrk="1" hangingPunct="1">
              <a:buFont typeface="Arial" panose="020B0604020202020204" pitchFamily="34" charset="0"/>
              <a:buChar char="•"/>
              <a:defRPr/>
            </a:pPr>
            <a:r>
              <a:rPr lang="en-NZ" sz="2000" dirty="0">
                <a:latin typeface="Calibri" pitchFamily="34" charset="0"/>
              </a:rPr>
              <a:t> Kernel routines themselves can be multithreaded.</a:t>
            </a:r>
          </a:p>
          <a:p>
            <a:pPr marL="342900" indent="-342900" eaLnBrk="1" hangingPunct="1">
              <a:buFont typeface="Arial" panose="020B0604020202020204" pitchFamily="34" charset="0"/>
              <a:buChar char="•"/>
              <a:defRPr/>
            </a:pPr>
            <a:endParaRPr lang="en-NZ" sz="2000" dirty="0">
              <a:latin typeface="Calibri" pitchFamily="34" charset="0"/>
            </a:endParaRPr>
          </a:p>
        </p:txBody>
      </p:sp>
      <p:sp>
        <p:nvSpPr>
          <p:cNvPr id="8" name="Rectangle 7">
            <a:extLst>
              <a:ext uri="{FF2B5EF4-FFF2-40B4-BE49-F238E27FC236}">
                <a16:creationId xmlns:a16="http://schemas.microsoft.com/office/drawing/2014/main" id="{ED66A651-77C9-4D84-BBF0-17972E6E19F5}"/>
              </a:ext>
            </a:extLst>
          </p:cNvPr>
          <p:cNvSpPr/>
          <p:nvPr/>
        </p:nvSpPr>
        <p:spPr>
          <a:xfrm>
            <a:off x="152400" y="2971800"/>
            <a:ext cx="68580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NZ" sz="2400" dirty="0">
                <a:solidFill>
                  <a:schemeClr val="tx2">
                    <a:satMod val="130000"/>
                  </a:schemeClr>
                </a:solidFill>
              </a:rPr>
              <a:t>Disadvantages of KLT</a:t>
            </a:r>
            <a:endParaRPr lang="en-US" b="1" dirty="0">
              <a:effectLst>
                <a:outerShdw blurRad="38100" dist="38100" dir="2700000" algn="tl">
                  <a:srgbClr val="000000">
                    <a:alpha val="43137"/>
                  </a:srgbClr>
                </a:outerShdw>
              </a:effectLst>
              <a:latin typeface="Calibri" pitchFamily="34" charset="0"/>
            </a:endParaRPr>
          </a:p>
        </p:txBody>
      </p:sp>
      <p:sp>
        <p:nvSpPr>
          <p:cNvPr id="9" name="Rectangle 8">
            <a:extLst>
              <a:ext uri="{FF2B5EF4-FFF2-40B4-BE49-F238E27FC236}">
                <a16:creationId xmlns:a16="http://schemas.microsoft.com/office/drawing/2014/main" id="{EF4088CD-D1A6-45BB-BED6-A28C93B9B6FC}"/>
              </a:ext>
            </a:extLst>
          </p:cNvPr>
          <p:cNvSpPr/>
          <p:nvPr/>
        </p:nvSpPr>
        <p:spPr>
          <a:xfrm>
            <a:off x="147320" y="3810000"/>
            <a:ext cx="5720080" cy="101566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eaLnBrk="1" hangingPunct="1">
              <a:buFont typeface="Arial" panose="020B0604020202020204" pitchFamily="34" charset="0"/>
              <a:buChar char="•"/>
              <a:defRPr/>
            </a:pPr>
            <a:r>
              <a:rPr lang="en-NZ" sz="2000" dirty="0">
                <a:latin typeface="Calibri" pitchFamily="34" charset="0"/>
              </a:rPr>
              <a:t>The transfer of control from one thread to another within the same process requires  a mode switch to the kernel</a:t>
            </a:r>
          </a:p>
        </p:txBody>
      </p:sp>
      <p:pic>
        <p:nvPicPr>
          <p:cNvPr id="41994" name="Picture 10" descr="E:\gp image\g.gif">
            <a:extLst>
              <a:ext uri="{FF2B5EF4-FFF2-40B4-BE49-F238E27FC236}">
                <a16:creationId xmlns:a16="http://schemas.microsoft.com/office/drawing/2014/main" id="{AB45C3AE-4D0F-472E-99A6-A5A6D6289B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343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8836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Content Placeholder 3" descr="Fig04_06c.gif">
            <a:extLst>
              <a:ext uri="{FF2B5EF4-FFF2-40B4-BE49-F238E27FC236}">
                <a16:creationId xmlns:a16="http://schemas.microsoft.com/office/drawing/2014/main" id="{7C0419A2-B5F7-436B-9000-A798212034E1}"/>
              </a:ext>
            </a:extLst>
          </p:cNvPr>
          <p:cNvPicPr>
            <a:picLocks noChangeAspect="1"/>
          </p:cNvPicPr>
          <p:nvPr/>
        </p:nvPicPr>
        <p:blipFill>
          <a:blip r:embed="rId3"/>
          <a:srcRect/>
          <a:stretch>
            <a:fillRect/>
          </a:stretch>
        </p:blipFill>
        <p:spPr bwMode="auto">
          <a:xfrm>
            <a:off x="76200" y="457200"/>
            <a:ext cx="4038600"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9EED1CE9-7F56-4EAD-98CA-D338603604D3}"/>
              </a:ext>
            </a:extLst>
          </p:cNvPr>
          <p:cNvSpPr/>
          <p:nvPr/>
        </p:nvSpPr>
        <p:spPr>
          <a:xfrm>
            <a:off x="381000" y="-76199"/>
            <a:ext cx="6858000" cy="461665"/>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buFontTx/>
              <a:buNone/>
              <a:defRPr/>
            </a:pPr>
            <a:r>
              <a:rPr lang="en-US" sz="2400" b="1" dirty="0">
                <a:solidFill>
                  <a:schemeClr val="tx2">
                    <a:satMod val="130000"/>
                  </a:schemeClr>
                </a:solidFill>
                <a:latin typeface="Calibri" pitchFamily="34" charset="0"/>
              </a:rPr>
              <a:t>Combined Approaches</a:t>
            </a:r>
            <a:endParaRPr lang="en-US" b="1" dirty="0">
              <a:effectLst>
                <a:outerShdw blurRad="38100" dist="38100" dir="2700000" algn="tl">
                  <a:srgbClr val="000000">
                    <a:alpha val="43137"/>
                  </a:srgbClr>
                </a:outerShdw>
              </a:effectLst>
              <a:latin typeface="Calibri" pitchFamily="34" charset="0"/>
            </a:endParaRPr>
          </a:p>
        </p:txBody>
      </p:sp>
      <p:sp>
        <p:nvSpPr>
          <p:cNvPr id="7" name="Rectangle 6">
            <a:extLst>
              <a:ext uri="{FF2B5EF4-FFF2-40B4-BE49-F238E27FC236}">
                <a16:creationId xmlns:a16="http://schemas.microsoft.com/office/drawing/2014/main" id="{FA40BC11-C974-4537-952C-6F4AC410B7C4}"/>
              </a:ext>
            </a:extLst>
          </p:cNvPr>
          <p:cNvSpPr/>
          <p:nvPr/>
        </p:nvSpPr>
        <p:spPr>
          <a:xfrm>
            <a:off x="4191000" y="762000"/>
            <a:ext cx="4800600" cy="4093428"/>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just">
              <a:buFont typeface="Arial" panose="020B0604020202020204" pitchFamily="34" charset="0"/>
              <a:buChar char="•"/>
              <a:defRPr/>
            </a:pPr>
            <a:r>
              <a:rPr lang="en-US" sz="2000" dirty="0">
                <a:latin typeface="Calibri" pitchFamily="34" charset="0"/>
              </a:rPr>
              <a:t>Thread creation is done completely in user space, as is the bulk of the scheduling and synchronization of threads within an application.</a:t>
            </a:r>
          </a:p>
          <a:p>
            <a:pPr algn="just">
              <a:defRPr/>
            </a:pPr>
            <a:endParaRPr lang="en-US" sz="2000" dirty="0">
              <a:latin typeface="Calibri" pitchFamily="34" charset="0"/>
            </a:endParaRPr>
          </a:p>
          <a:p>
            <a:pPr marL="342900" indent="-342900" algn="just">
              <a:buFont typeface="Arial" panose="020B0604020202020204" pitchFamily="34" charset="0"/>
              <a:buChar char="•"/>
              <a:defRPr/>
            </a:pPr>
            <a:r>
              <a:rPr lang="en-US" sz="2000" dirty="0">
                <a:latin typeface="Calibri" pitchFamily="34" charset="0"/>
              </a:rPr>
              <a:t>The multiple ULTs from a single application are mapped onto some (smaller or equal) number of KLTs</a:t>
            </a:r>
          </a:p>
          <a:p>
            <a:pPr algn="just">
              <a:defRPr/>
            </a:pPr>
            <a:endParaRPr lang="en-US" sz="2000" dirty="0">
              <a:latin typeface="Calibri" pitchFamily="34" charset="0"/>
            </a:endParaRPr>
          </a:p>
          <a:p>
            <a:pPr marL="342900" indent="-342900" algn="just" eaLnBrk="1" hangingPunct="1">
              <a:buFont typeface="Arial" panose="020B0604020202020204" pitchFamily="34" charset="0"/>
              <a:buChar char="•"/>
              <a:defRPr/>
            </a:pPr>
            <a:r>
              <a:rPr lang="en-GB" sz="2000" dirty="0">
                <a:latin typeface="Calibri" pitchFamily="34" charset="0"/>
              </a:rPr>
              <a:t>Multiple threads within the same </a:t>
            </a:r>
          </a:p>
          <a:p>
            <a:pPr algn="just" eaLnBrk="1" hangingPunct="1">
              <a:defRPr/>
            </a:pPr>
            <a:r>
              <a:rPr lang="en-GB" sz="2000" dirty="0">
                <a:latin typeface="Calibri" pitchFamily="34" charset="0"/>
              </a:rPr>
              <a:t>  application can run in parallel on multiple </a:t>
            </a:r>
          </a:p>
          <a:p>
            <a:pPr algn="just" eaLnBrk="1" hangingPunct="1">
              <a:defRPr/>
            </a:pPr>
            <a:r>
              <a:rPr lang="en-GB" sz="2000" dirty="0">
                <a:latin typeface="Calibri" pitchFamily="34" charset="0"/>
              </a:rPr>
              <a:t>  processors, and a blocking system call need </a:t>
            </a:r>
          </a:p>
          <a:p>
            <a:pPr algn="just" eaLnBrk="1" hangingPunct="1">
              <a:defRPr/>
            </a:pPr>
            <a:r>
              <a:rPr lang="en-GB" sz="2000" dirty="0">
                <a:latin typeface="Calibri" pitchFamily="34" charset="0"/>
              </a:rPr>
              <a:t>  not block the entire process</a:t>
            </a:r>
          </a:p>
        </p:txBody>
      </p:sp>
    </p:spTree>
    <p:extLst>
      <p:ext uri="{BB962C8B-B14F-4D97-AF65-F5344CB8AC3E}">
        <p14:creationId xmlns:p14="http://schemas.microsoft.com/office/powerpoint/2010/main" val="228966696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4844-BB41-40F2-833E-E81F52F1948E}"/>
              </a:ext>
            </a:extLst>
          </p:cNvPr>
          <p:cNvSpPr>
            <a:spLocks noGrp="1"/>
          </p:cNvSpPr>
          <p:nvPr>
            <p:ph type="title"/>
          </p:nvPr>
        </p:nvSpPr>
        <p:spPr>
          <a:xfrm>
            <a:off x="381000" y="152400"/>
            <a:ext cx="7773338" cy="676882"/>
          </a:xfrm>
        </p:spPr>
        <p:txBody>
          <a:bodyPr/>
          <a:lstStyle/>
          <a:p>
            <a:r>
              <a:rPr lang="en-IN" dirty="0"/>
              <a:t>ULT vs. KLT</a:t>
            </a:r>
          </a:p>
        </p:txBody>
      </p:sp>
      <p:graphicFrame>
        <p:nvGraphicFramePr>
          <p:cNvPr id="4" name="Table 4">
            <a:extLst>
              <a:ext uri="{FF2B5EF4-FFF2-40B4-BE49-F238E27FC236}">
                <a16:creationId xmlns:a16="http://schemas.microsoft.com/office/drawing/2014/main" id="{5143AE39-0A96-4195-B0A3-BF9BB72C17A2}"/>
              </a:ext>
            </a:extLst>
          </p:cNvPr>
          <p:cNvGraphicFramePr>
            <a:graphicFrameLocks noGrp="1"/>
          </p:cNvGraphicFramePr>
          <p:nvPr>
            <p:ph sz="quarter" idx="4294967295"/>
          </p:nvPr>
        </p:nvGraphicFramePr>
        <p:xfrm>
          <a:off x="152400" y="798460"/>
          <a:ext cx="8839200" cy="5447964"/>
        </p:xfrm>
        <a:graphic>
          <a:graphicData uri="http://schemas.openxmlformats.org/drawingml/2006/table">
            <a:tbl>
              <a:tblPr firstRow="1" bandRow="1">
                <a:tableStyleId>{7DF18680-E054-41AD-8BC1-D1AEF772440D}</a:tableStyleId>
              </a:tblPr>
              <a:tblGrid>
                <a:gridCol w="866588">
                  <a:extLst>
                    <a:ext uri="{9D8B030D-6E8A-4147-A177-3AD203B41FA5}">
                      <a16:colId xmlns:a16="http://schemas.microsoft.com/office/drawing/2014/main" val="828020995"/>
                    </a:ext>
                  </a:extLst>
                </a:gridCol>
                <a:gridCol w="3629212">
                  <a:extLst>
                    <a:ext uri="{9D8B030D-6E8A-4147-A177-3AD203B41FA5}">
                      <a16:colId xmlns:a16="http://schemas.microsoft.com/office/drawing/2014/main" val="1708674427"/>
                    </a:ext>
                  </a:extLst>
                </a:gridCol>
                <a:gridCol w="4343400">
                  <a:extLst>
                    <a:ext uri="{9D8B030D-6E8A-4147-A177-3AD203B41FA5}">
                      <a16:colId xmlns:a16="http://schemas.microsoft.com/office/drawing/2014/main" val="1936971847"/>
                    </a:ext>
                  </a:extLst>
                </a:gridCol>
              </a:tblGrid>
              <a:tr h="478028">
                <a:tc>
                  <a:txBody>
                    <a:bodyPr/>
                    <a:lstStyle/>
                    <a:p>
                      <a:r>
                        <a:rPr lang="en-IN" sz="2100" dirty="0"/>
                        <a:t>Sr. No</a:t>
                      </a:r>
                    </a:p>
                  </a:txBody>
                  <a:tcPr/>
                </a:tc>
                <a:tc>
                  <a:txBody>
                    <a:bodyPr/>
                    <a:lstStyle/>
                    <a:p>
                      <a:r>
                        <a:rPr lang="en-IN" sz="2100" dirty="0"/>
                        <a:t>User-Level Threads</a:t>
                      </a:r>
                    </a:p>
                  </a:txBody>
                  <a:tcPr/>
                </a:tc>
                <a:tc>
                  <a:txBody>
                    <a:bodyPr/>
                    <a:lstStyle/>
                    <a:p>
                      <a:r>
                        <a:rPr lang="en-IN" sz="2100" dirty="0"/>
                        <a:t>Kernel-Level Threads</a:t>
                      </a:r>
                    </a:p>
                  </a:txBody>
                  <a:tcPr/>
                </a:tc>
                <a:extLst>
                  <a:ext uri="{0D108BD9-81ED-4DB2-BD59-A6C34878D82A}">
                    <a16:rowId xmlns:a16="http://schemas.microsoft.com/office/drawing/2014/main" val="1106912112"/>
                  </a:ext>
                </a:extLst>
              </a:tr>
              <a:tr h="849828">
                <a:tc>
                  <a:txBody>
                    <a:bodyPr/>
                    <a:lstStyle/>
                    <a:p>
                      <a:r>
                        <a:rPr lang="en-IN" sz="2100" dirty="0"/>
                        <a:t>1</a:t>
                      </a:r>
                    </a:p>
                  </a:txBody>
                  <a:tcPr/>
                </a:tc>
                <a:tc>
                  <a:txBody>
                    <a:bodyPr/>
                    <a:lstStyle/>
                    <a:p>
                      <a:r>
                        <a:rPr lang="en-US" sz="2100" dirty="0"/>
                        <a:t>User-level threads are faster to create and manage.</a:t>
                      </a:r>
                      <a:endParaRPr lang="en-IN" sz="2100" dirty="0"/>
                    </a:p>
                  </a:txBody>
                  <a:tcPr/>
                </a:tc>
                <a:tc>
                  <a:txBody>
                    <a:bodyPr/>
                    <a:lstStyle/>
                    <a:p>
                      <a:r>
                        <a:rPr lang="en-US" sz="2100" dirty="0"/>
                        <a:t>Kernel-level threads are slower to create and manage</a:t>
                      </a:r>
                      <a:endParaRPr lang="en-IN" sz="2100" dirty="0"/>
                    </a:p>
                  </a:txBody>
                  <a:tcPr/>
                </a:tc>
                <a:extLst>
                  <a:ext uri="{0D108BD9-81ED-4DB2-BD59-A6C34878D82A}">
                    <a16:rowId xmlns:a16="http://schemas.microsoft.com/office/drawing/2014/main" val="730355791"/>
                  </a:ext>
                </a:extLst>
              </a:tr>
              <a:tr h="849828">
                <a:tc>
                  <a:txBody>
                    <a:bodyPr/>
                    <a:lstStyle/>
                    <a:p>
                      <a:r>
                        <a:rPr lang="en-IN" sz="2100" dirty="0"/>
                        <a:t>2</a:t>
                      </a:r>
                    </a:p>
                  </a:txBody>
                  <a:tcPr/>
                </a:tc>
                <a:tc>
                  <a:txBody>
                    <a:bodyPr/>
                    <a:lstStyle/>
                    <a:p>
                      <a:r>
                        <a:rPr lang="en-US" sz="2100" dirty="0"/>
                        <a:t>Implementation is by a thread library at the user level</a:t>
                      </a:r>
                      <a:endParaRPr lang="en-IN" sz="2100" dirty="0"/>
                    </a:p>
                  </a:txBody>
                  <a:tcPr/>
                </a:tc>
                <a:tc>
                  <a:txBody>
                    <a:bodyPr/>
                    <a:lstStyle/>
                    <a:p>
                      <a:r>
                        <a:rPr lang="en-US" sz="2100" dirty="0"/>
                        <a:t>Operating system supports creation of Kernel threads.</a:t>
                      </a:r>
                      <a:endParaRPr lang="en-IN" sz="2100" dirty="0"/>
                    </a:p>
                  </a:txBody>
                  <a:tcPr/>
                </a:tc>
                <a:extLst>
                  <a:ext uri="{0D108BD9-81ED-4DB2-BD59-A6C34878D82A}">
                    <a16:rowId xmlns:a16="http://schemas.microsoft.com/office/drawing/2014/main" val="1675004518"/>
                  </a:ext>
                </a:extLst>
              </a:tr>
              <a:tr h="1221628">
                <a:tc>
                  <a:txBody>
                    <a:bodyPr/>
                    <a:lstStyle/>
                    <a:p>
                      <a:r>
                        <a:rPr lang="en-IN" sz="2100" dirty="0"/>
                        <a:t>3</a:t>
                      </a:r>
                    </a:p>
                  </a:txBody>
                  <a:tcPr/>
                </a:tc>
                <a:tc>
                  <a:txBody>
                    <a:bodyPr/>
                    <a:lstStyle/>
                    <a:p>
                      <a:r>
                        <a:rPr lang="en-US" sz="2100" dirty="0"/>
                        <a:t>User-level thread is generic and can run on any operating system</a:t>
                      </a:r>
                      <a:endParaRPr lang="en-IN" sz="2100" dirty="0"/>
                    </a:p>
                  </a:txBody>
                  <a:tcPr/>
                </a:tc>
                <a:tc>
                  <a:txBody>
                    <a:bodyPr/>
                    <a:lstStyle/>
                    <a:p>
                      <a:r>
                        <a:rPr lang="en-US" sz="2100" dirty="0"/>
                        <a:t>Kernel-level thread is specific to the operating system</a:t>
                      </a:r>
                      <a:endParaRPr lang="en-IN" sz="2100" dirty="0"/>
                    </a:p>
                  </a:txBody>
                  <a:tcPr/>
                </a:tc>
                <a:extLst>
                  <a:ext uri="{0D108BD9-81ED-4DB2-BD59-A6C34878D82A}">
                    <a16:rowId xmlns:a16="http://schemas.microsoft.com/office/drawing/2014/main" val="65547017"/>
                  </a:ext>
                </a:extLst>
              </a:tr>
              <a:tr h="1593428">
                <a:tc>
                  <a:txBody>
                    <a:bodyPr/>
                    <a:lstStyle/>
                    <a:p>
                      <a:r>
                        <a:rPr lang="en-IN" sz="21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Multi-threaded applications cannot take advantage of multiprocessing.</a:t>
                      </a:r>
                    </a:p>
                    <a:p>
                      <a:endParaRPr lang="en-IN" sz="2100" dirty="0"/>
                    </a:p>
                  </a:txBody>
                  <a:tcPr anchor="ctr"/>
                </a:tc>
                <a:tc>
                  <a:txBody>
                    <a:bodyPr/>
                    <a:lstStyle/>
                    <a:p>
                      <a:r>
                        <a:rPr lang="en-US" sz="2100"/>
                        <a:t>Kernel routines themselves can be multithreaded</a:t>
                      </a:r>
                      <a:endParaRPr lang="en-US" sz="2100" dirty="0"/>
                    </a:p>
                  </a:txBody>
                  <a:tcPr anchor="ctr"/>
                </a:tc>
                <a:extLst>
                  <a:ext uri="{0D108BD9-81ED-4DB2-BD59-A6C34878D82A}">
                    <a16:rowId xmlns:a16="http://schemas.microsoft.com/office/drawing/2014/main" val="1390914773"/>
                  </a:ext>
                </a:extLst>
              </a:tr>
            </a:tbl>
          </a:graphicData>
        </a:graphic>
      </p:graphicFrame>
    </p:spTree>
    <p:extLst>
      <p:ext uri="{BB962C8B-B14F-4D97-AF65-F5344CB8AC3E}">
        <p14:creationId xmlns:p14="http://schemas.microsoft.com/office/powerpoint/2010/main" val="1466722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752600" y="1066800"/>
            <a:ext cx="5943600" cy="4648200"/>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a:solidFill>
                  <a:schemeClr val="tx1"/>
                </a:solidFill>
                <a:latin typeface="Calibri" panose="020F0502020204030204" pitchFamily="34" charset="0"/>
                <a:cs typeface="Calibri" panose="020F0502020204030204" pitchFamily="34" charset="0"/>
              </a:rPr>
              <a:t> Scheduling</a:t>
            </a:r>
          </a:p>
          <a:p>
            <a:pPr lvl="1"/>
            <a:r>
              <a:rPr lang="en-US" sz="3200" dirty="0"/>
              <a:t>Types of processor scheduling, </a:t>
            </a:r>
          </a:p>
          <a:p>
            <a:pPr lvl="1"/>
            <a:r>
              <a:rPr lang="en-US" sz="3200" dirty="0"/>
              <a:t>Scheduling algorithms</a:t>
            </a:r>
            <a:endParaRPr lang="en-US" sz="3200" dirty="0">
              <a:solidFill>
                <a:schemeClr val="tx1"/>
              </a:solidFill>
              <a:latin typeface="Calibri" panose="020F0502020204030204" pitchFamily="34" charset="0"/>
              <a:cs typeface="Calibri" panose="020F0502020204030204" pitchFamily="34" charset="0"/>
            </a:endParaRPr>
          </a:p>
        </p:txBody>
      </p:sp>
      <p:sp>
        <p:nvSpPr>
          <p:cNvPr id="7" name="Title 1"/>
          <p:cNvSpPr txBox="1">
            <a:spLocks/>
          </p:cNvSpPr>
          <p:nvPr/>
        </p:nvSpPr>
        <p:spPr>
          <a:xfrm>
            <a:off x="457200" y="76200"/>
            <a:ext cx="8229600" cy="639762"/>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2800" b="1" i="0" u="none" strike="noStrike" kern="1200" cap="none" spc="0" normalizeH="0" baseline="0" noProof="0" dirty="0">
                <a:ln>
                  <a:noFill/>
                </a:ln>
                <a:solidFill>
                  <a:schemeClr val="lt1"/>
                </a:solidFill>
                <a:effectLst/>
                <a:uLnTx/>
                <a:uFillTx/>
                <a:latin typeface="+mn-lt"/>
                <a:ea typeface="+mn-ea"/>
                <a:cs typeface="+mn-cs"/>
              </a:rPr>
              <a:t>Roadmap – Part-2.2</a:t>
            </a:r>
          </a:p>
        </p:txBody>
      </p:sp>
      <p:sp>
        <p:nvSpPr>
          <p:cNvPr id="6" name="Right Arrow 5"/>
          <p:cNvSpPr/>
          <p:nvPr/>
        </p:nvSpPr>
        <p:spPr>
          <a:xfrm>
            <a:off x="1447800" y="1142999"/>
            <a:ext cx="533400"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052" name="Picture 4" descr="E:\gp image\stick_figure_look_point_on_cliff_anim_md_wm.gif"/>
          <p:cNvPicPr>
            <a:picLocks noChangeAspect="1" noChangeArrowheads="1" noCrop="1"/>
          </p:cNvPicPr>
          <p:nvPr/>
        </p:nvPicPr>
        <p:blipFill>
          <a:blip r:embed="rId3"/>
          <a:srcRect/>
          <a:stretch>
            <a:fillRect/>
          </a:stretch>
        </p:blipFill>
        <p:spPr bwMode="auto">
          <a:xfrm>
            <a:off x="76200" y="715962"/>
            <a:ext cx="1524000" cy="2179638"/>
          </a:xfrm>
          <a:prstGeom prst="rect">
            <a:avLst/>
          </a:prstGeom>
          <a:noFill/>
        </p:spPr>
      </p:pic>
    </p:spTree>
    <p:extLst>
      <p:ext uri="{BB962C8B-B14F-4D97-AF65-F5344CB8AC3E}">
        <p14:creationId xmlns:p14="http://schemas.microsoft.com/office/powerpoint/2010/main" val="2592578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500"/>
                                  </p:stCondLst>
                                  <p:iterate type="lt">
                                    <p:tmPct val="4000"/>
                                  </p:iterate>
                                  <p:childTnLst>
                                    <p:set>
                                      <p:cBhvr override="childStyle">
                                        <p:cTn id="6" dur="1000" fill="hold"/>
                                        <p:tgtEl>
                                          <p:spTgt spid="6147">
                                            <p:txEl>
                                              <p:pRg st="0" end="0"/>
                                            </p:txEl>
                                          </p:spTgt>
                                        </p:tgtEl>
                                        <p:attrNameLst>
                                          <p:attrName>style.color</p:attrName>
                                        </p:attrNameLst>
                                      </p:cBhvr>
                                      <p:to>
                                        <p:clrVal>
                                          <a:schemeClr val="accent2"/>
                                        </p:clrVal>
                                      </p:to>
                                    </p:set>
                                    <p:set>
                                      <p:cBhvr>
                                        <p:cTn id="7" dur="1000" fill="hold"/>
                                        <p:tgtEl>
                                          <p:spTgt spid="6147">
                                            <p:txEl>
                                              <p:pRg st="0" end="0"/>
                                            </p:txEl>
                                          </p:spTgt>
                                        </p:tgtEl>
                                        <p:attrNameLst>
                                          <p:attrName>fillcolor</p:attrName>
                                        </p:attrNameLst>
                                      </p:cBhvr>
                                      <p:to>
                                        <p:clrVal>
                                          <a:schemeClr val="accent2"/>
                                        </p:clrVal>
                                      </p:to>
                                    </p:set>
                                    <p:set>
                                      <p:cBhvr>
                                        <p:cTn id="8" dur="1000" fill="hold"/>
                                        <p:tgtEl>
                                          <p:spTgt spid="614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762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NZ" sz="2800" b="1" dirty="0">
                <a:latin typeface="Calibri" pitchFamily="34" charset="0"/>
              </a:rPr>
              <a:t>Scheduling</a:t>
            </a:r>
          </a:p>
        </p:txBody>
      </p:sp>
      <p:sp>
        <p:nvSpPr>
          <p:cNvPr id="5123" name="Content Placeholder 2"/>
          <p:cNvSpPr>
            <a:spLocks noGrp="1"/>
          </p:cNvSpPr>
          <p:nvPr>
            <p:ph idx="1"/>
          </p:nvPr>
        </p:nvSpPr>
        <p:spPr>
          <a:xfrm>
            <a:off x="76200" y="685800"/>
            <a:ext cx="8915400" cy="1447800"/>
          </a:xfrm>
        </p:spPr>
        <p:style>
          <a:lnRef idx="2">
            <a:schemeClr val="accent2"/>
          </a:lnRef>
          <a:fillRef idx="1">
            <a:schemeClr val="lt1"/>
          </a:fillRef>
          <a:effectRef idx="0">
            <a:schemeClr val="accent2"/>
          </a:effectRef>
          <a:fontRef idx="minor">
            <a:schemeClr val="dk1"/>
          </a:fontRef>
        </p:style>
        <p:txBody>
          <a:bodyPr>
            <a:normAutofit/>
          </a:bodyPr>
          <a:lstStyle/>
          <a:p>
            <a:r>
              <a:rPr lang="en-NZ" sz="2200" dirty="0">
                <a:latin typeface="Calibri" pitchFamily="34" charset="0"/>
              </a:rPr>
              <a:t>An OS must allocate resources amongst competing processes.</a:t>
            </a:r>
          </a:p>
          <a:p>
            <a:r>
              <a:rPr lang="en-NZ" sz="2200" dirty="0">
                <a:latin typeface="Calibri" pitchFamily="34" charset="0"/>
              </a:rPr>
              <a:t>The resource provided by a processor is execution time</a:t>
            </a:r>
          </a:p>
          <a:p>
            <a:pPr lvl="1"/>
            <a:r>
              <a:rPr lang="en-NZ" sz="2200" dirty="0">
                <a:latin typeface="Calibri" pitchFamily="34" charset="0"/>
              </a:rPr>
              <a:t>The resource is allocated by means of a schedule</a:t>
            </a:r>
          </a:p>
          <a:p>
            <a:endParaRPr lang="en-NZ" sz="2200" dirty="0">
              <a:latin typeface="Calibri"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dirty="0"/>
          </a:p>
        </p:txBody>
      </p:sp>
      <p:sp>
        <p:nvSpPr>
          <p:cNvPr id="6" name="Title 1"/>
          <p:cNvSpPr txBox="1">
            <a:spLocks/>
          </p:cNvSpPr>
          <p:nvPr/>
        </p:nvSpPr>
        <p:spPr>
          <a:xfrm>
            <a:off x="228600" y="2362200"/>
            <a:ext cx="8534400" cy="4111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2800" b="1" i="0" u="none" strike="noStrike" kern="1200" cap="none" spc="0" normalizeH="0" baseline="0" noProof="0" dirty="0">
                <a:ln>
                  <a:noFill/>
                </a:ln>
                <a:solidFill>
                  <a:schemeClr val="lt1"/>
                </a:solidFill>
                <a:effectLst/>
                <a:uLnTx/>
                <a:uFillTx/>
                <a:latin typeface="Calibri" pitchFamily="34" charset="0"/>
                <a:ea typeface="+mn-ea"/>
                <a:cs typeface="+mn-cs"/>
              </a:rPr>
              <a:t>Overall Aim of Scheduling</a:t>
            </a:r>
          </a:p>
        </p:txBody>
      </p:sp>
      <p:sp>
        <p:nvSpPr>
          <p:cNvPr id="7" name="Content Placeholder 2"/>
          <p:cNvSpPr txBox="1">
            <a:spLocks/>
          </p:cNvSpPr>
          <p:nvPr/>
        </p:nvSpPr>
        <p:spPr>
          <a:xfrm>
            <a:off x="76200" y="2971800"/>
            <a:ext cx="5410200" cy="32766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300" b="0" i="0" u="none" strike="noStrike" kern="1200" cap="none" spc="0" normalizeH="0" baseline="0" noProof="0" dirty="0">
                <a:ln>
                  <a:noFill/>
                </a:ln>
                <a:solidFill>
                  <a:schemeClr val="dk1"/>
                </a:solidFill>
                <a:effectLst/>
                <a:uLnTx/>
                <a:uFillTx/>
                <a:latin typeface="Calibri" pitchFamily="34" charset="0"/>
                <a:ea typeface="+mn-ea"/>
                <a:cs typeface="+mn-cs"/>
              </a:rPr>
              <a:t>The aim of processor scheduling is to assign processes to be executed by the processor over time,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300" b="0" i="0" u="none" strike="noStrike" kern="1200" cap="none" spc="0" normalizeH="0" baseline="0" noProof="0" dirty="0">
                <a:ln>
                  <a:noFill/>
                </a:ln>
                <a:solidFill>
                  <a:schemeClr val="dk1"/>
                </a:solidFill>
                <a:effectLst/>
                <a:uLnTx/>
                <a:uFillTx/>
                <a:latin typeface="Calibri" pitchFamily="34" charset="0"/>
                <a:ea typeface="+mn-ea"/>
                <a:cs typeface="+mn-cs"/>
              </a:rPr>
              <a:t>in a way that meets system objectives, such as response time, throughput, and processor efficiency. </a:t>
            </a:r>
            <a:endParaRPr kumimoji="0" lang="en-US" sz="2300" b="0" i="0" u="none" strike="noStrike" kern="1200" cap="none" spc="0" normalizeH="0" baseline="0" noProof="0" dirty="0">
              <a:ln>
                <a:noFill/>
              </a:ln>
              <a:solidFill>
                <a:schemeClr val="dk1"/>
              </a:solidFill>
              <a:effectLst/>
              <a:uLnTx/>
              <a:uFillTx/>
              <a:latin typeface="Calibri"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NZ" sz="2300" b="0" i="0" u="none" strike="noStrike" kern="1200" cap="none" spc="0" normalizeH="0" baseline="0" noProof="0" dirty="0">
              <a:ln>
                <a:noFill/>
              </a:ln>
              <a:solidFill>
                <a:schemeClr val="dk1"/>
              </a:solidFill>
              <a:effectLst/>
              <a:uLnTx/>
              <a:uFillTx/>
              <a:latin typeface="Calibri" pitchFamily="34" charset="0"/>
              <a:ea typeface="+mn-ea"/>
              <a:cs typeface="+mn-cs"/>
            </a:endParaRPr>
          </a:p>
        </p:txBody>
      </p:sp>
      <p:pic>
        <p:nvPicPr>
          <p:cNvPr id="2050" name="Picture 2" descr="E:\Marketing PPT updated\gp image\stick_figure_walking_reading_book_sm_wm.gif"/>
          <p:cNvPicPr>
            <a:picLocks noChangeAspect="1" noChangeArrowheads="1" noCrop="1"/>
          </p:cNvPicPr>
          <p:nvPr/>
        </p:nvPicPr>
        <p:blipFill>
          <a:blip r:embed="rId3"/>
          <a:srcRect/>
          <a:stretch>
            <a:fillRect/>
          </a:stretch>
        </p:blipFill>
        <p:spPr bwMode="auto">
          <a:xfrm>
            <a:off x="6629400" y="2971800"/>
            <a:ext cx="2266950" cy="2514600"/>
          </a:xfrm>
          <a:prstGeom prst="rect">
            <a:avLst/>
          </a:prstGeom>
          <a:noFill/>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1000" y="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NZ" sz="2800" b="1" dirty="0">
                <a:latin typeface="Calibri" pitchFamily="34" charset="0"/>
              </a:rPr>
              <a:t>Scheduling Objectives</a:t>
            </a:r>
          </a:p>
        </p:txBody>
      </p:sp>
      <p:sp>
        <p:nvSpPr>
          <p:cNvPr id="7171" name="Content Placeholder 2"/>
          <p:cNvSpPr>
            <a:spLocks noGrp="1"/>
          </p:cNvSpPr>
          <p:nvPr>
            <p:ph idx="1"/>
          </p:nvPr>
        </p:nvSpPr>
        <p:spPr>
          <a:xfrm>
            <a:off x="152400" y="609601"/>
            <a:ext cx="8610600" cy="2438400"/>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NZ" sz="2000" dirty="0">
                <a:latin typeface="Calibri" pitchFamily="34" charset="0"/>
              </a:rPr>
              <a:t>The scheduling function should</a:t>
            </a:r>
          </a:p>
          <a:p>
            <a:pPr lvl="1"/>
            <a:r>
              <a:rPr lang="en-NZ" sz="2000" dirty="0">
                <a:latin typeface="Calibri" pitchFamily="34" charset="0"/>
              </a:rPr>
              <a:t>Share time </a:t>
            </a:r>
            <a:r>
              <a:rPr lang="en-NZ" sz="2000" b="1" i="1" dirty="0">
                <a:latin typeface="Calibri" pitchFamily="34" charset="0"/>
              </a:rPr>
              <a:t>fairly </a:t>
            </a:r>
            <a:r>
              <a:rPr lang="en-NZ" sz="2000" dirty="0">
                <a:latin typeface="Calibri" pitchFamily="34" charset="0"/>
              </a:rPr>
              <a:t>among processes</a:t>
            </a:r>
          </a:p>
          <a:p>
            <a:pPr lvl="1"/>
            <a:r>
              <a:rPr lang="en-NZ" sz="2000" dirty="0">
                <a:latin typeface="Calibri" pitchFamily="34" charset="0"/>
              </a:rPr>
              <a:t>Prevent starvation of a process</a:t>
            </a:r>
          </a:p>
          <a:p>
            <a:pPr lvl="1"/>
            <a:r>
              <a:rPr lang="en-NZ" sz="2000" dirty="0">
                <a:latin typeface="Calibri" pitchFamily="34" charset="0"/>
              </a:rPr>
              <a:t>Use the processor efficiently</a:t>
            </a:r>
          </a:p>
          <a:p>
            <a:pPr lvl="1"/>
            <a:r>
              <a:rPr lang="en-NZ" sz="2000" dirty="0">
                <a:latin typeface="Calibri" pitchFamily="34" charset="0"/>
              </a:rPr>
              <a:t>Have low overhead</a:t>
            </a:r>
          </a:p>
          <a:p>
            <a:pPr lvl="1"/>
            <a:r>
              <a:rPr lang="en-NZ" sz="2000" dirty="0">
                <a:latin typeface="Calibri" pitchFamily="34" charset="0"/>
              </a:rPr>
              <a:t>Prioritise processes when necessary (e.g. real time deadlines)</a:t>
            </a:r>
          </a:p>
          <a:p>
            <a:endParaRPr lang="en-NZ" sz="2000" dirty="0">
              <a:latin typeface="Calibri"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1026" name="Picture 2"/>
          <p:cNvPicPr>
            <a:picLocks noChangeAspect="1" noChangeArrowheads="1"/>
          </p:cNvPicPr>
          <p:nvPr/>
        </p:nvPicPr>
        <p:blipFill>
          <a:blip r:embed="rId3"/>
          <a:srcRect/>
          <a:stretch>
            <a:fillRect/>
          </a:stretch>
        </p:blipFill>
        <p:spPr bwMode="auto">
          <a:xfrm>
            <a:off x="85725" y="76200"/>
            <a:ext cx="8829675" cy="678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33400" y="0"/>
            <a:ext cx="8305800" cy="457200"/>
          </a:xfrm>
        </p:spPr>
        <p:style>
          <a:lnRef idx="3">
            <a:schemeClr val="lt1"/>
          </a:lnRef>
          <a:fillRef idx="1">
            <a:schemeClr val="accent1"/>
          </a:fillRef>
          <a:effectRef idx="1">
            <a:schemeClr val="accent1"/>
          </a:effectRef>
          <a:fontRef idx="minor">
            <a:schemeClr val="lt1"/>
          </a:fontRef>
        </p:style>
        <p:txBody>
          <a:bodyPr>
            <a:normAutofit/>
          </a:bodyPr>
          <a:lstStyle/>
          <a:p>
            <a:r>
              <a:rPr lang="en-US" sz="2400" b="1" dirty="0">
                <a:latin typeface="Calibri" pitchFamily="34" charset="0"/>
              </a:rPr>
              <a:t>Process Control Block</a:t>
            </a:r>
          </a:p>
        </p:txBody>
      </p:sp>
      <p:sp>
        <p:nvSpPr>
          <p:cNvPr id="7" name="Content Placeholder 2"/>
          <p:cNvSpPr>
            <a:spLocks noGrp="1"/>
          </p:cNvSpPr>
          <p:nvPr>
            <p:ph idx="1"/>
          </p:nvPr>
        </p:nvSpPr>
        <p:spPr>
          <a:xfrm>
            <a:off x="152400" y="647700"/>
            <a:ext cx="4267200" cy="5905500"/>
          </a:xfrm>
        </p:spPr>
        <p:style>
          <a:lnRef idx="2">
            <a:schemeClr val="accent1"/>
          </a:lnRef>
          <a:fillRef idx="1">
            <a:schemeClr val="lt1"/>
          </a:fillRef>
          <a:effectRef idx="0">
            <a:schemeClr val="accent1"/>
          </a:effectRef>
          <a:fontRef idx="minor">
            <a:schemeClr val="dk1"/>
          </a:fontRef>
        </p:style>
        <p:txBody>
          <a:bodyPr>
            <a:noAutofit/>
          </a:bodyPr>
          <a:lstStyle/>
          <a:p>
            <a:r>
              <a:rPr lang="en-US" sz="2200" dirty="0">
                <a:latin typeface="Calibri" pitchFamily="34" charset="0"/>
              </a:rPr>
              <a:t>Contains the process elements</a:t>
            </a:r>
          </a:p>
          <a:p>
            <a:r>
              <a:rPr lang="en-US" sz="2200" dirty="0">
                <a:latin typeface="Calibri" pitchFamily="34" charset="0"/>
              </a:rPr>
              <a:t>Created and manage by the operating system</a:t>
            </a:r>
          </a:p>
          <a:p>
            <a:r>
              <a:rPr lang="en-US" sz="2200" dirty="0">
                <a:latin typeface="Calibri" pitchFamily="34" charset="0"/>
              </a:rPr>
              <a:t>Allows support for multiple processes</a:t>
            </a:r>
          </a:p>
          <a:p>
            <a:r>
              <a:rPr lang="en-NZ" sz="2200" dirty="0">
                <a:latin typeface="Calibri" pitchFamily="34" charset="0"/>
              </a:rPr>
              <a:t>Emphasise that the Process Control Block contains sufficient information so that it is possible to interrupt a running process and later resume execution as if the interruption had not occurred.</a:t>
            </a:r>
          </a:p>
          <a:p>
            <a:r>
              <a:rPr lang="en-US" sz="2200" dirty="0">
                <a:latin typeface="Calibri" pitchFamily="34" charset="0"/>
              </a:rPr>
              <a:t>(</a:t>
            </a:r>
            <a:r>
              <a:rPr lang="en-US" sz="2200" b="1" dirty="0">
                <a:latin typeface="Calibri" pitchFamily="34" charset="0"/>
              </a:rPr>
              <a:t>Figure 3.1</a:t>
            </a:r>
            <a:r>
              <a:rPr lang="en-US" sz="2200" dirty="0">
                <a:latin typeface="Calibri" pitchFamily="34" charset="0"/>
              </a:rPr>
              <a:t>) shows process control block that is created and managed by the OS.</a:t>
            </a:r>
          </a:p>
          <a:p>
            <a:endParaRPr lang="en-US" sz="2200" dirty="0">
              <a:latin typeface="Calibri" pitchFamily="34" charset="0"/>
            </a:endParaRPr>
          </a:p>
          <a:p>
            <a:endParaRPr lang="en-US" sz="2200" dirty="0">
              <a:latin typeface="Calibri" pitchFamily="34" charset="0"/>
            </a:endParaRPr>
          </a:p>
        </p:txBody>
      </p:sp>
      <p:pic>
        <p:nvPicPr>
          <p:cNvPr id="8" name="Content Placeholder 3" descr="Fig03_01.gif"/>
          <p:cNvPicPr>
            <a:picLocks noChangeAspect="1"/>
          </p:cNvPicPr>
          <p:nvPr/>
        </p:nvPicPr>
        <p:blipFill>
          <a:blip r:embed="rId2"/>
          <a:srcRect/>
          <a:stretch>
            <a:fillRect/>
          </a:stretch>
        </p:blipFill>
        <p:spPr bwMode="auto">
          <a:xfrm>
            <a:off x="4572000" y="1066800"/>
            <a:ext cx="441960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6200"/>
            <a:ext cx="8229600" cy="5334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800" b="1" dirty="0">
                <a:latin typeface="Calibri" pitchFamily="34" charset="0"/>
              </a:rPr>
              <a:t>Two Suspend States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dirty="0"/>
          </a:p>
        </p:txBody>
      </p:sp>
      <p:sp>
        <p:nvSpPr>
          <p:cNvPr id="6" name="Footer Placeholder 5"/>
          <p:cNvSpPr>
            <a:spLocks noGrp="1"/>
          </p:cNvSpPr>
          <p:nvPr>
            <p:ph type="ftr" sz="quarter" idx="11"/>
          </p:nvPr>
        </p:nvSpPr>
        <p:spPr/>
        <p:txBody>
          <a:bodyPr/>
          <a:lstStyle/>
          <a:p>
            <a:r>
              <a:rPr lang="en-US" dirty="0"/>
              <a:t>Shri Sunshine Education </a:t>
            </a:r>
            <a:r>
              <a:rPr lang="en-US" dirty="0" err="1"/>
              <a:t>instirute</a:t>
            </a:r>
            <a:endParaRPr lang="en-US" dirty="0"/>
          </a:p>
        </p:txBody>
      </p:sp>
      <p:pic>
        <p:nvPicPr>
          <p:cNvPr id="8" name="Picture 2"/>
          <p:cNvPicPr>
            <a:picLocks noChangeAspect="1" noChangeArrowheads="1"/>
          </p:cNvPicPr>
          <p:nvPr/>
        </p:nvPicPr>
        <p:blipFill>
          <a:blip r:embed="rId3"/>
          <a:srcRect/>
          <a:stretch>
            <a:fillRect/>
          </a:stretch>
        </p:blipFill>
        <p:spPr bwMode="auto">
          <a:xfrm>
            <a:off x="76200" y="685800"/>
            <a:ext cx="8991599" cy="6096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200" y="533400"/>
            <a:ext cx="5638800" cy="49398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US" sz="2100" dirty="0"/>
              <a:t> Figure 9.1 relates the scheduling functions to </a:t>
            </a:r>
          </a:p>
          <a:p>
            <a:r>
              <a:rPr lang="en-US" sz="2100" dirty="0"/>
              <a:t>  the process state transition diagram </a:t>
            </a:r>
          </a:p>
          <a:p>
            <a:r>
              <a:rPr lang="en-US" sz="2100" dirty="0"/>
              <a:t>  (first shown in Figure 3.9b). </a:t>
            </a:r>
          </a:p>
          <a:p>
            <a:pPr>
              <a:buFont typeface="Arial" pitchFamily="34" charset="0"/>
              <a:buChar char="•"/>
            </a:pPr>
            <a:r>
              <a:rPr lang="en-US" sz="2100" dirty="0"/>
              <a:t> Long-term scheduling is performed when a </a:t>
            </a:r>
          </a:p>
          <a:p>
            <a:r>
              <a:rPr lang="en-US" sz="2100" dirty="0"/>
              <a:t>  new process is created. </a:t>
            </a:r>
          </a:p>
          <a:p>
            <a:pPr>
              <a:buFont typeface="Arial" pitchFamily="34" charset="0"/>
              <a:buChar char="•"/>
            </a:pPr>
            <a:r>
              <a:rPr lang="en-US" sz="2100" dirty="0"/>
              <a:t> This is a decision whether to add a new </a:t>
            </a:r>
          </a:p>
          <a:p>
            <a:r>
              <a:rPr lang="en-US" sz="2100" dirty="0"/>
              <a:t>  process to the set of processes that are </a:t>
            </a:r>
          </a:p>
          <a:p>
            <a:r>
              <a:rPr lang="en-US" sz="2100" dirty="0"/>
              <a:t>  currently active.</a:t>
            </a:r>
          </a:p>
          <a:p>
            <a:pPr>
              <a:buFont typeface="Arial" pitchFamily="34" charset="0"/>
              <a:buChar char="•"/>
            </a:pPr>
            <a:r>
              <a:rPr lang="en-US" sz="2100" dirty="0"/>
              <a:t>Medium-term scheduling is a part of the </a:t>
            </a:r>
          </a:p>
          <a:p>
            <a:r>
              <a:rPr lang="en-US" sz="2100" dirty="0"/>
              <a:t>  swapping function.</a:t>
            </a:r>
          </a:p>
          <a:p>
            <a:pPr>
              <a:buFont typeface="Arial" pitchFamily="34" charset="0"/>
              <a:buChar char="•"/>
            </a:pPr>
            <a:r>
              <a:rPr lang="en-US" sz="2100" dirty="0"/>
              <a:t> This is a decision whether to add a process to </a:t>
            </a:r>
          </a:p>
          <a:p>
            <a:r>
              <a:rPr lang="en-US" sz="2100" dirty="0"/>
              <a:t>  those that are at least partially in main  memory </a:t>
            </a:r>
          </a:p>
          <a:p>
            <a:r>
              <a:rPr lang="en-US" sz="2100" dirty="0"/>
              <a:t>  and therefore available for execution. </a:t>
            </a:r>
          </a:p>
          <a:p>
            <a:pPr>
              <a:buFont typeface="Arial" pitchFamily="34" charset="0"/>
              <a:buChar char="•"/>
            </a:pPr>
            <a:r>
              <a:rPr lang="en-US" sz="2100" dirty="0"/>
              <a:t> Short-term scheduling is the actual decision of </a:t>
            </a:r>
          </a:p>
          <a:p>
            <a:r>
              <a:rPr lang="en-US" sz="2100" dirty="0"/>
              <a:t>  which ready process to execute next.</a:t>
            </a:r>
          </a:p>
        </p:txBody>
      </p:sp>
      <p:sp>
        <p:nvSpPr>
          <p:cNvPr id="8" name="Title 1"/>
          <p:cNvSpPr txBox="1">
            <a:spLocks/>
          </p:cNvSpPr>
          <p:nvPr/>
        </p:nvSpPr>
        <p:spPr>
          <a:xfrm>
            <a:off x="228600" y="76200"/>
            <a:ext cx="82296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lt1"/>
                </a:solidFill>
                <a:effectLst/>
                <a:uLnTx/>
                <a:uFillTx/>
                <a:latin typeface="+mn-lt"/>
                <a:ea typeface="+mn-ea"/>
                <a:cs typeface="+mn-cs"/>
              </a:rPr>
              <a:t>Scheduling and Process State Transitions</a:t>
            </a:r>
            <a:endParaRPr kumimoji="0" lang="en-US" sz="2800" b="1" i="0" u="none" strike="noStrike" kern="1200" cap="none" spc="0" normalizeH="0" baseline="0" noProof="0" dirty="0">
              <a:ln>
                <a:noFill/>
              </a:ln>
              <a:solidFill>
                <a:schemeClr val="lt1"/>
              </a:solidFill>
              <a:effectLst/>
              <a:uLnTx/>
              <a:uFillTx/>
              <a:latin typeface="Calibri" pitchFamily="34" charset="0"/>
              <a:ea typeface="+mn-ea"/>
              <a:cs typeface="+mn-cs"/>
            </a:endParaRPr>
          </a:p>
        </p:txBody>
      </p:sp>
      <p:pic>
        <p:nvPicPr>
          <p:cNvPr id="3074" name="Picture 2" descr="E:\Marketing PPT updated\gp image\stick_figure_running_inside_arrows_300_clr_3322.gif"/>
          <p:cNvPicPr>
            <a:picLocks noChangeAspect="1" noChangeArrowheads="1" noCrop="1"/>
          </p:cNvPicPr>
          <p:nvPr/>
        </p:nvPicPr>
        <p:blipFill>
          <a:blip r:embed="rId2"/>
          <a:srcRect/>
          <a:stretch>
            <a:fillRect/>
          </a:stretch>
        </p:blipFill>
        <p:spPr bwMode="auto">
          <a:xfrm>
            <a:off x="6286500" y="762000"/>
            <a:ext cx="2857500" cy="257175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6200" y="381000"/>
            <a:ext cx="8763000"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p:cNvSpPr>
            <a:spLocks noGrp="1"/>
          </p:cNvSpPr>
          <p:nvPr>
            <p:ph type="title"/>
          </p:nvPr>
        </p:nvSpPr>
        <p:spPr>
          <a:xfrm>
            <a:off x="457200" y="0"/>
            <a:ext cx="8229600" cy="381000"/>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t>Scheduling and Process State Transitions</a:t>
            </a:r>
            <a:endParaRPr lang="en-US" sz="2800" b="1" dirty="0">
              <a:latin typeface="Calibri" pitchFamily="34" charset="0"/>
            </a:endParaRPr>
          </a:p>
        </p:txBody>
      </p:sp>
      <p:sp>
        <p:nvSpPr>
          <p:cNvPr id="8" name="Rectangle 7"/>
          <p:cNvSpPr/>
          <p:nvPr/>
        </p:nvSpPr>
        <p:spPr>
          <a:xfrm>
            <a:off x="152400" y="5421868"/>
            <a:ext cx="89916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US" b="1" dirty="0"/>
              <a:t> Above are the scheduling functions to the process state transition diagram for Figure 3.9b). </a:t>
            </a:r>
          </a:p>
        </p:txBody>
      </p:sp>
      <p:sp>
        <p:nvSpPr>
          <p:cNvPr id="9" name="Title 1"/>
          <p:cNvSpPr txBox="1">
            <a:spLocks/>
          </p:cNvSpPr>
          <p:nvPr/>
        </p:nvSpPr>
        <p:spPr>
          <a:xfrm>
            <a:off x="228600" y="5791200"/>
            <a:ext cx="82296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lt1"/>
                </a:solidFill>
                <a:effectLst/>
                <a:uLnTx/>
                <a:uFillTx/>
                <a:latin typeface="Calibri" pitchFamily="34" charset="0"/>
                <a:ea typeface="+mn-ea"/>
                <a:cs typeface="+mn-cs"/>
              </a:rPr>
              <a:t>Nesting of Scheduling Functions</a:t>
            </a:r>
          </a:p>
        </p:txBody>
      </p:sp>
      <p:sp>
        <p:nvSpPr>
          <p:cNvPr id="10" name="Rectangle 9"/>
          <p:cNvSpPr/>
          <p:nvPr/>
        </p:nvSpPr>
        <p:spPr>
          <a:xfrm>
            <a:off x="0" y="6172200"/>
            <a:ext cx="91440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Figure 9.2 reorganizes the state transition diagram of Figure 3.9b to suggest the nesting of scheduling functions.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46038"/>
            <a:ext cx="8229600" cy="4111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Nesting of Scheduling Functions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dirty="0"/>
          </a:p>
        </p:txBody>
      </p:sp>
      <p:pic>
        <p:nvPicPr>
          <p:cNvPr id="3074" name="Picture 2"/>
          <p:cNvPicPr>
            <a:picLocks noChangeAspect="1" noChangeArrowheads="1"/>
          </p:cNvPicPr>
          <p:nvPr/>
        </p:nvPicPr>
        <p:blipFill>
          <a:blip r:embed="rId3"/>
          <a:srcRect/>
          <a:stretch>
            <a:fillRect/>
          </a:stretch>
        </p:blipFill>
        <p:spPr bwMode="auto">
          <a:xfrm>
            <a:off x="457200" y="457200"/>
            <a:ext cx="8001000" cy="640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Content Placeholder 3" descr="Fig09_03.gif"/>
          <p:cNvPicPr>
            <a:picLocks noGrp="1" noChangeAspect="1"/>
          </p:cNvPicPr>
          <p:nvPr>
            <p:ph idx="1"/>
          </p:nvPr>
        </p:nvPicPr>
        <p:blipFill>
          <a:blip r:embed="rId3"/>
          <a:srcRect/>
          <a:stretch>
            <a:fillRect/>
          </a:stretch>
        </p:blipFill>
        <p:spPr>
          <a:xfrm>
            <a:off x="304800" y="609600"/>
            <a:ext cx="8610600" cy="60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a:spLocks noGrp="1"/>
          </p:cNvSpPr>
          <p:nvPr>
            <p:ph type="title"/>
          </p:nvPr>
        </p:nvSpPr>
        <p:spPr>
          <a:xfrm>
            <a:off x="304800" y="0"/>
            <a:ext cx="8229600" cy="381000"/>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r>
              <a:rPr lang="en-US" sz="2800" b="1" dirty="0">
                <a:latin typeface="Calibri" pitchFamily="34" charset="0"/>
              </a:rPr>
              <a:t>Queuing Diagram For Scheduling</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1800" y="533400"/>
            <a:ext cx="5943600" cy="50167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sz="2000" dirty="0">
                <a:latin typeface="Calibri" pitchFamily="34" charset="0"/>
              </a:rPr>
              <a:t> This figure shows that scheduling affects the  </a:t>
            </a:r>
          </a:p>
          <a:p>
            <a:r>
              <a:rPr lang="en-NZ" sz="2000" dirty="0">
                <a:latin typeface="Calibri" pitchFamily="34" charset="0"/>
              </a:rPr>
              <a:t>   performance of the system because it determines </a:t>
            </a:r>
          </a:p>
          <a:p>
            <a:r>
              <a:rPr lang="en-NZ" sz="2000" dirty="0">
                <a:latin typeface="Calibri" pitchFamily="34" charset="0"/>
              </a:rPr>
              <a:t>   which processes will wait and which will progress.</a:t>
            </a:r>
          </a:p>
          <a:p>
            <a:endParaRPr lang="en-NZ" sz="2000" dirty="0">
              <a:latin typeface="Calibri" pitchFamily="34" charset="0"/>
            </a:endParaRPr>
          </a:p>
          <a:p>
            <a:pPr>
              <a:buFont typeface="Arial" pitchFamily="34" charset="0"/>
              <a:buChar char="•"/>
            </a:pPr>
            <a:r>
              <a:rPr lang="en-NZ" sz="2000" dirty="0">
                <a:latin typeface="Calibri" pitchFamily="34" charset="0"/>
              </a:rPr>
              <a:t> The figure shows the queues involved in the state </a:t>
            </a:r>
          </a:p>
          <a:p>
            <a:r>
              <a:rPr lang="en-NZ" sz="2000" dirty="0">
                <a:latin typeface="Calibri" pitchFamily="34" charset="0"/>
              </a:rPr>
              <a:t>   transitions of a process.</a:t>
            </a:r>
          </a:p>
          <a:p>
            <a:pPr>
              <a:buFont typeface="Arial" pitchFamily="34" charset="0"/>
              <a:buChar char="•"/>
            </a:pPr>
            <a:endParaRPr lang="en-NZ" sz="2000" dirty="0">
              <a:latin typeface="Calibri" pitchFamily="34" charset="0"/>
            </a:endParaRPr>
          </a:p>
          <a:p>
            <a:pPr>
              <a:buFont typeface="Arial" pitchFamily="34" charset="0"/>
              <a:buChar char="•"/>
            </a:pPr>
            <a:r>
              <a:rPr lang="en-NZ" sz="2000" dirty="0">
                <a:latin typeface="Calibri" pitchFamily="34" charset="0"/>
              </a:rPr>
              <a:t> For simplicity, new processes are shown going directly </a:t>
            </a:r>
          </a:p>
          <a:p>
            <a:r>
              <a:rPr lang="en-NZ" sz="2000" dirty="0">
                <a:latin typeface="Calibri" pitchFamily="34" charset="0"/>
              </a:rPr>
              <a:t>   to the Ready state, whereas the earlier figures (9.1 </a:t>
            </a:r>
          </a:p>
          <a:p>
            <a:r>
              <a:rPr lang="en-NZ" sz="2000" dirty="0">
                <a:latin typeface="Calibri" pitchFamily="34" charset="0"/>
              </a:rPr>
              <a:t>   and 9.2) show the option of either the Ready state or </a:t>
            </a:r>
          </a:p>
          <a:p>
            <a:r>
              <a:rPr lang="en-NZ" sz="2000" dirty="0">
                <a:latin typeface="Calibri" pitchFamily="34" charset="0"/>
              </a:rPr>
              <a:t>   the Ready/Suspend state.</a:t>
            </a:r>
          </a:p>
          <a:p>
            <a:endParaRPr lang="en-NZ" sz="2000" dirty="0">
              <a:latin typeface="Calibri" pitchFamily="34" charset="0"/>
            </a:endParaRPr>
          </a:p>
          <a:p>
            <a:pPr>
              <a:buFont typeface="Arial" pitchFamily="34" charset="0"/>
              <a:buChar char="•"/>
            </a:pPr>
            <a:r>
              <a:rPr lang="en-NZ" sz="2000" dirty="0">
                <a:latin typeface="Calibri" pitchFamily="34" charset="0"/>
              </a:rPr>
              <a:t> Fundamentally, scheduling is a matter of managing </a:t>
            </a:r>
          </a:p>
          <a:p>
            <a:r>
              <a:rPr lang="en-NZ" sz="2000" dirty="0">
                <a:latin typeface="Calibri" pitchFamily="34" charset="0"/>
              </a:rPr>
              <a:t>   queues to minimize queuing delay and to optimize </a:t>
            </a:r>
          </a:p>
          <a:p>
            <a:r>
              <a:rPr lang="en-NZ" sz="2000" dirty="0">
                <a:latin typeface="Calibri" pitchFamily="34" charset="0"/>
              </a:rPr>
              <a:t>   performance in a queuing environment.</a:t>
            </a:r>
            <a:endParaRPr lang="en-US" sz="2000" dirty="0">
              <a:latin typeface="Calibri" pitchFamily="34" charset="0"/>
            </a:endParaRPr>
          </a:p>
          <a:p>
            <a:endParaRPr lang="en-US" sz="2000" dirty="0">
              <a:latin typeface="Calibri" pitchFamily="34" charset="0"/>
            </a:endParaRPr>
          </a:p>
        </p:txBody>
      </p:sp>
      <p:sp>
        <p:nvSpPr>
          <p:cNvPr id="5" name="Title 1"/>
          <p:cNvSpPr>
            <a:spLocks noGrp="1"/>
          </p:cNvSpPr>
          <p:nvPr>
            <p:ph type="title"/>
          </p:nvPr>
        </p:nvSpPr>
        <p:spPr>
          <a:xfrm>
            <a:off x="304800" y="0"/>
            <a:ext cx="8229600" cy="381000"/>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r>
              <a:rPr lang="en-US" sz="2800" b="1" dirty="0">
                <a:latin typeface="Calibri" pitchFamily="34" charset="0"/>
              </a:rPr>
              <a:t>Queuing Diagram For Scheduling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4098" name="Picture 2" descr="E:\Marketing PPT updated\gp image\stick_figure_look_point_on_cliff_anim_md_wm.gif"/>
          <p:cNvPicPr>
            <a:picLocks noChangeAspect="1" noChangeArrowheads="1" noCrop="1"/>
          </p:cNvPicPr>
          <p:nvPr/>
        </p:nvPicPr>
        <p:blipFill>
          <a:blip r:embed="rId2"/>
          <a:srcRect/>
          <a:stretch>
            <a:fillRect/>
          </a:stretch>
        </p:blipFill>
        <p:spPr bwMode="auto">
          <a:xfrm>
            <a:off x="228600" y="762000"/>
            <a:ext cx="2590800" cy="27432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6553200" cy="6400800"/>
          </a:xfrm>
        </p:spPr>
        <p:style>
          <a:lnRef idx="2">
            <a:schemeClr val="accent2"/>
          </a:lnRef>
          <a:fillRef idx="1">
            <a:schemeClr val="lt1"/>
          </a:fillRef>
          <a:effectRef idx="0">
            <a:schemeClr val="accent2"/>
          </a:effectRef>
          <a:fontRef idx="minor">
            <a:schemeClr val="dk1"/>
          </a:fontRef>
        </p:style>
        <p:txBody>
          <a:bodyPr>
            <a:noAutofit/>
          </a:bodyPr>
          <a:lstStyle/>
          <a:p>
            <a:pPr>
              <a:defRPr/>
            </a:pPr>
            <a:r>
              <a:rPr lang="en-NZ" sz="2000" dirty="0">
                <a:latin typeface="Calibri" pitchFamily="34" charset="0"/>
              </a:rPr>
              <a:t>The long-term scheduler determines which programs are admitted to the system for processing.  Thus, it controls the degree of multiprogramming. </a:t>
            </a:r>
          </a:p>
          <a:p>
            <a:pPr>
              <a:defRPr/>
            </a:pPr>
            <a:endParaRPr lang="en-NZ" sz="2000" dirty="0">
              <a:latin typeface="Calibri" pitchFamily="34" charset="0"/>
            </a:endParaRPr>
          </a:p>
          <a:p>
            <a:pPr>
              <a:defRPr/>
            </a:pPr>
            <a:r>
              <a:rPr lang="en-NZ" sz="2000" dirty="0">
                <a:latin typeface="Calibri" pitchFamily="34" charset="0"/>
              </a:rPr>
              <a:t>Once admitted, a </a:t>
            </a:r>
            <a:r>
              <a:rPr lang="en-NZ" sz="2000" b="1" dirty="0">
                <a:latin typeface="Calibri" pitchFamily="34" charset="0"/>
              </a:rPr>
              <a:t>job </a:t>
            </a:r>
            <a:r>
              <a:rPr lang="en-NZ" sz="2000" dirty="0">
                <a:latin typeface="Calibri" pitchFamily="34" charset="0"/>
              </a:rPr>
              <a:t>or user program becomes a process and is added to the queue for the short-term scheduler. </a:t>
            </a:r>
            <a:r>
              <a:rPr lang="en-NZ" sz="2000" b="1" dirty="0">
                <a:latin typeface="Calibri" pitchFamily="34" charset="0"/>
              </a:rPr>
              <a:t>OR</a:t>
            </a:r>
          </a:p>
          <a:p>
            <a:pPr>
              <a:defRPr/>
            </a:pPr>
            <a:endParaRPr lang="en-NZ" sz="2000" b="1" dirty="0">
              <a:latin typeface="Calibri" pitchFamily="34" charset="0"/>
            </a:endParaRPr>
          </a:p>
          <a:p>
            <a:pPr>
              <a:defRPr/>
            </a:pPr>
            <a:r>
              <a:rPr lang="en-NZ" sz="2000" dirty="0">
                <a:latin typeface="Calibri" pitchFamily="34" charset="0"/>
              </a:rPr>
              <a:t>A newly created process begins in a swapped-out condition, in which case it is added to a queue for the medium-term scheduler. </a:t>
            </a:r>
          </a:p>
          <a:p>
            <a:pPr>
              <a:buNone/>
              <a:defRPr/>
            </a:pPr>
            <a:r>
              <a:rPr lang="en-NZ" sz="2000" dirty="0">
                <a:latin typeface="Calibri" pitchFamily="34" charset="0"/>
              </a:rPr>
              <a:t> </a:t>
            </a:r>
          </a:p>
          <a:p>
            <a:pPr>
              <a:defRPr/>
            </a:pPr>
            <a:r>
              <a:rPr lang="en-NZ" sz="2000" dirty="0">
                <a:latin typeface="Calibri" pitchFamily="34" charset="0"/>
              </a:rPr>
              <a:t>The criteria used may include</a:t>
            </a:r>
          </a:p>
          <a:p>
            <a:pPr lvl="1">
              <a:buFont typeface="Arial" pitchFamily="34" charset="0"/>
              <a:buChar char="•"/>
              <a:defRPr/>
            </a:pPr>
            <a:r>
              <a:rPr lang="en-NZ" sz="2000" dirty="0">
                <a:latin typeface="Calibri" pitchFamily="34" charset="0"/>
              </a:rPr>
              <a:t> priority,  expected execution time, and   I/O requirements. </a:t>
            </a:r>
          </a:p>
          <a:p>
            <a:pPr lvl="1">
              <a:buNone/>
              <a:defRPr/>
            </a:pPr>
            <a:endParaRPr lang="en-NZ" sz="2000" dirty="0">
              <a:latin typeface="Calibri" pitchFamily="34" charset="0"/>
            </a:endParaRPr>
          </a:p>
          <a:p>
            <a:pPr>
              <a:defRPr/>
            </a:pPr>
            <a:r>
              <a:rPr lang="en-NZ" sz="2000" dirty="0">
                <a:latin typeface="Calibri" pitchFamily="34" charset="0"/>
              </a:rPr>
              <a:t>The decision as to when to create a new process is generally driven by the desired degree of multiprogramming.</a:t>
            </a:r>
          </a:p>
        </p:txBody>
      </p:sp>
      <p:sp>
        <p:nvSpPr>
          <p:cNvPr id="4" name="Title 1"/>
          <p:cNvSpPr>
            <a:spLocks noGrp="1"/>
          </p:cNvSpPr>
          <p:nvPr>
            <p:ph type="title"/>
          </p:nvPr>
        </p:nvSpPr>
        <p:spPr>
          <a:xfrm>
            <a:off x="457200" y="0"/>
            <a:ext cx="8229600" cy="381000"/>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r>
              <a:rPr lang="en-US" sz="2800" b="1" dirty="0">
                <a:latin typeface="Calibri" pitchFamily="34" charset="0"/>
              </a:rPr>
              <a:t>Long-Term Scheduling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dirty="0"/>
          </a:p>
        </p:txBody>
      </p:sp>
      <p:pic>
        <p:nvPicPr>
          <p:cNvPr id="5122" name="Picture 2" descr="E:\Marketing PPT updated\gp image\figure_juggling_balls_md_wm.gif"/>
          <p:cNvPicPr>
            <a:picLocks noChangeAspect="1" noChangeArrowheads="1" noCrop="1"/>
          </p:cNvPicPr>
          <p:nvPr/>
        </p:nvPicPr>
        <p:blipFill>
          <a:blip r:embed="rId2"/>
          <a:srcRect/>
          <a:stretch>
            <a:fillRect/>
          </a:stretch>
        </p:blipFill>
        <p:spPr bwMode="auto">
          <a:xfrm>
            <a:off x="6934200" y="2133600"/>
            <a:ext cx="2095500" cy="20955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6248400" cy="5562600"/>
          </a:xfrm>
        </p:spPr>
        <p:style>
          <a:lnRef idx="2">
            <a:schemeClr val="accent2"/>
          </a:lnRef>
          <a:fillRef idx="1">
            <a:schemeClr val="lt1"/>
          </a:fillRef>
          <a:effectRef idx="0">
            <a:schemeClr val="accent2"/>
          </a:effectRef>
          <a:fontRef idx="minor">
            <a:schemeClr val="dk1"/>
          </a:fontRef>
        </p:style>
        <p:txBody>
          <a:bodyPr>
            <a:normAutofit lnSpcReduction="10000"/>
          </a:bodyPr>
          <a:lstStyle/>
          <a:p>
            <a:endParaRPr lang="en-NZ" sz="2000" dirty="0">
              <a:latin typeface="Calibri" pitchFamily="34" charset="0"/>
            </a:endParaRPr>
          </a:p>
          <a:p>
            <a:r>
              <a:rPr lang="en-NZ" sz="2000" dirty="0">
                <a:latin typeface="Calibri" pitchFamily="34" charset="0"/>
              </a:rPr>
              <a:t>The medium-term scheduler is executed somewhat more frequently.</a:t>
            </a:r>
          </a:p>
          <a:p>
            <a:endParaRPr lang="en-NZ" sz="2000" dirty="0">
              <a:latin typeface="Calibri" pitchFamily="34" charset="0"/>
            </a:endParaRPr>
          </a:p>
          <a:p>
            <a:r>
              <a:rPr lang="en-NZ" sz="2000" dirty="0">
                <a:latin typeface="Calibri" pitchFamily="34" charset="0"/>
              </a:rPr>
              <a:t>Medium-term scheduling is part of the swapping function. </a:t>
            </a:r>
          </a:p>
          <a:p>
            <a:endParaRPr lang="en-NZ" sz="2000" dirty="0">
              <a:latin typeface="Calibri" pitchFamily="34" charset="0"/>
            </a:endParaRPr>
          </a:p>
          <a:p>
            <a:r>
              <a:rPr lang="en-NZ" sz="2000" dirty="0">
                <a:latin typeface="Calibri" pitchFamily="34" charset="0"/>
              </a:rPr>
              <a:t>Typically, the swapping-in decision is based on the need to manage the degree of multiprogramming.</a:t>
            </a:r>
          </a:p>
          <a:p>
            <a:endParaRPr lang="en-NZ" sz="2000" dirty="0">
              <a:latin typeface="Calibri" pitchFamily="34" charset="0"/>
            </a:endParaRPr>
          </a:p>
          <a:p>
            <a:r>
              <a:rPr lang="en-NZ" sz="2000" dirty="0">
                <a:latin typeface="Calibri" pitchFamily="34" charset="0"/>
              </a:rPr>
              <a:t> On a system that does not use virtual memory, memory management is also an issue.</a:t>
            </a:r>
          </a:p>
          <a:p>
            <a:pPr lvl="1">
              <a:buFontTx/>
              <a:buChar char="•"/>
            </a:pPr>
            <a:r>
              <a:rPr lang="en-NZ" sz="2000" dirty="0">
                <a:latin typeface="Calibri" pitchFamily="34" charset="0"/>
              </a:rPr>
              <a:t> Thus, the swapping-in decision will consider the memory requirements of the swapped-out processes</a:t>
            </a:r>
            <a:endParaRPr lang="en-US" sz="2000" dirty="0">
              <a:latin typeface="Calibri" pitchFamily="34" charset="0"/>
            </a:endParaRPr>
          </a:p>
        </p:txBody>
      </p:sp>
      <p:sp>
        <p:nvSpPr>
          <p:cNvPr id="4" name="Title 1"/>
          <p:cNvSpPr>
            <a:spLocks noGrp="1"/>
          </p:cNvSpPr>
          <p:nvPr>
            <p:ph type="title"/>
          </p:nvPr>
        </p:nvSpPr>
        <p:spPr>
          <a:xfrm>
            <a:off x="457200" y="76200"/>
            <a:ext cx="8229600" cy="563562"/>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r>
              <a:rPr lang="en-US" sz="2800" b="1" dirty="0">
                <a:latin typeface="Calibri" pitchFamily="34" charset="0"/>
              </a:rPr>
              <a:t>Medium-Term Scheduling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dirty="0"/>
          </a:p>
        </p:txBody>
      </p:sp>
      <p:pic>
        <p:nvPicPr>
          <p:cNvPr id="6146" name="Picture 2" descr="E:\Marketing PPT updated\gp image\leader_at_the_helm_anim_md_wm.gif"/>
          <p:cNvPicPr>
            <a:picLocks noChangeAspect="1" noChangeArrowheads="1" noCrop="1"/>
          </p:cNvPicPr>
          <p:nvPr/>
        </p:nvPicPr>
        <p:blipFill>
          <a:blip r:embed="rId2"/>
          <a:srcRect/>
          <a:stretch>
            <a:fillRect/>
          </a:stretch>
        </p:blipFill>
        <p:spPr bwMode="auto">
          <a:xfrm>
            <a:off x="6781800" y="1600200"/>
            <a:ext cx="2095500" cy="20955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4648200"/>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NZ" sz="2000" dirty="0">
                <a:latin typeface="Calibri" pitchFamily="34" charset="0"/>
              </a:rPr>
              <a:t>Also known as the dispatcher, executes most frequently and makes the fine-grained decision of which process to execute next.</a:t>
            </a:r>
          </a:p>
          <a:p>
            <a:endParaRPr lang="en-NZ" sz="2000" dirty="0">
              <a:latin typeface="Calibri" pitchFamily="34" charset="0"/>
            </a:endParaRPr>
          </a:p>
          <a:p>
            <a:r>
              <a:rPr lang="en-NZ" sz="2000" dirty="0">
                <a:latin typeface="Calibri" pitchFamily="34" charset="0"/>
              </a:rPr>
              <a:t>The short-term scheduler is invoked whenever an event occurs that may lead to the blocking of the current process or that may provide an opportunity to preempt a currently running process in favour of another. </a:t>
            </a:r>
          </a:p>
          <a:p>
            <a:endParaRPr lang="en-NZ" sz="2000" dirty="0">
              <a:latin typeface="Calibri" pitchFamily="34" charset="0"/>
            </a:endParaRPr>
          </a:p>
          <a:p>
            <a:r>
              <a:rPr lang="en-NZ" sz="2000" dirty="0">
                <a:latin typeface="Calibri" pitchFamily="34" charset="0"/>
              </a:rPr>
              <a:t>Examples of such events include</a:t>
            </a:r>
          </a:p>
          <a:p>
            <a:pPr lvl="1"/>
            <a:r>
              <a:rPr lang="en-NZ" sz="2000" dirty="0">
                <a:latin typeface="Calibri" pitchFamily="34" charset="0"/>
              </a:rPr>
              <a:t>Clock interrupts</a:t>
            </a:r>
          </a:p>
          <a:p>
            <a:pPr lvl="1"/>
            <a:r>
              <a:rPr lang="en-NZ" sz="2000" dirty="0">
                <a:latin typeface="Calibri" pitchFamily="34" charset="0"/>
              </a:rPr>
              <a:t>I/O interrupts</a:t>
            </a:r>
          </a:p>
          <a:p>
            <a:pPr lvl="1"/>
            <a:r>
              <a:rPr lang="en-NZ" sz="2000" dirty="0">
                <a:latin typeface="Calibri" pitchFamily="34" charset="0"/>
              </a:rPr>
              <a:t>Operating system calls</a:t>
            </a:r>
          </a:p>
          <a:p>
            <a:pPr lvl="1"/>
            <a:r>
              <a:rPr lang="en-NZ" sz="2000" dirty="0">
                <a:latin typeface="Calibri" pitchFamily="34" charset="0"/>
              </a:rPr>
              <a:t>Signals (e.g., semaphores)</a:t>
            </a:r>
            <a:endParaRPr lang="en-US" sz="2000" dirty="0">
              <a:latin typeface="Calibri" pitchFamily="34" charset="0"/>
            </a:endParaRPr>
          </a:p>
          <a:p>
            <a:endParaRPr lang="en-US" sz="2000" dirty="0">
              <a:latin typeface="Calibri" pitchFamily="34" charset="0"/>
            </a:endParaRPr>
          </a:p>
        </p:txBody>
      </p:sp>
      <p:sp>
        <p:nvSpPr>
          <p:cNvPr id="4" name="Title 1"/>
          <p:cNvSpPr>
            <a:spLocks noGrp="1"/>
          </p:cNvSpPr>
          <p:nvPr>
            <p:ph type="title"/>
          </p:nvPr>
        </p:nvSpPr>
        <p:spPr>
          <a:xfrm>
            <a:off x="457200" y="76200"/>
            <a:ext cx="8229600" cy="5635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800" b="1" dirty="0">
                <a:latin typeface="Calibri" pitchFamily="34" charset="0"/>
              </a:rPr>
              <a:t>Short-Term Scheduling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6397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NZ" sz="2800" b="1" dirty="0"/>
              <a:t>Roadmap – part 2.2</a:t>
            </a:r>
          </a:p>
        </p:txBody>
      </p:sp>
      <p:sp>
        <p:nvSpPr>
          <p:cNvPr id="3" name="Content Placeholder 2"/>
          <p:cNvSpPr>
            <a:spLocks noGrp="1"/>
          </p:cNvSpPr>
          <p:nvPr>
            <p:ph idx="1"/>
          </p:nvPr>
        </p:nvSpPr>
        <p:spPr>
          <a:xfrm>
            <a:off x="304800" y="1417637"/>
            <a:ext cx="5029200" cy="4525963"/>
          </a:xfrm>
        </p:spPr>
        <p:style>
          <a:lnRef idx="2">
            <a:schemeClr val="accent2"/>
          </a:lnRef>
          <a:fillRef idx="1">
            <a:schemeClr val="lt1"/>
          </a:fillRef>
          <a:effectRef idx="0">
            <a:schemeClr val="accent2"/>
          </a:effectRef>
          <a:fontRef idx="minor">
            <a:schemeClr val="dk1"/>
          </a:fontRef>
        </p:style>
        <p:txBody>
          <a:bodyPr>
            <a:normAutofit/>
          </a:bodyPr>
          <a:lstStyle/>
          <a:p>
            <a:pPr>
              <a:defRPr/>
            </a:pPr>
            <a:r>
              <a:rPr lang="en-NZ" sz="3000" dirty="0">
                <a:solidFill>
                  <a:schemeClr val="tx1"/>
                </a:solidFill>
                <a:effectLst>
                  <a:outerShdw blurRad="38100" dist="38100" dir="2700000" algn="tl">
                    <a:srgbClr val="000000">
                      <a:alpha val="43137"/>
                    </a:srgbClr>
                  </a:outerShdw>
                </a:effectLst>
              </a:rPr>
              <a:t>Types of Processor Scheduling</a:t>
            </a:r>
          </a:p>
          <a:p>
            <a:pPr>
              <a:defRPr/>
            </a:pPr>
            <a:endParaRPr lang="en-NZ" sz="3000" b="1" dirty="0">
              <a:solidFill>
                <a:schemeClr val="accent2"/>
              </a:solidFill>
              <a:effectLst>
                <a:outerShdw blurRad="38100" dist="38100" dir="2700000" algn="tl">
                  <a:srgbClr val="000000">
                    <a:alpha val="43137"/>
                  </a:srgbClr>
                </a:outerShdw>
              </a:effectLst>
            </a:endParaRPr>
          </a:p>
          <a:p>
            <a:pPr>
              <a:defRPr/>
            </a:pPr>
            <a:r>
              <a:rPr lang="en-NZ" sz="3000" b="1" dirty="0">
                <a:solidFill>
                  <a:schemeClr val="accent2"/>
                </a:solidFill>
                <a:effectLst>
                  <a:outerShdw blurRad="38100" dist="38100" dir="2700000" algn="tl">
                    <a:srgbClr val="000000">
                      <a:alpha val="43137"/>
                    </a:srgbClr>
                  </a:outerShdw>
                </a:effectLst>
              </a:rPr>
              <a:t>Scheduling Algorithms</a:t>
            </a:r>
          </a:p>
          <a:p>
            <a:pPr>
              <a:defRPr/>
            </a:pPr>
            <a:endParaRPr lang="en-NZ" sz="3000" dirty="0">
              <a:effectLst>
                <a:outerShdw blurRad="38100" dist="38100" dir="2700000" algn="tl">
                  <a:srgbClr val="000000">
                    <a:alpha val="43137"/>
                  </a:srgbClr>
                </a:outerShdw>
              </a:effectLst>
            </a:endParaRPr>
          </a:p>
          <a:p>
            <a:pPr marL="0" indent="0">
              <a:buNone/>
              <a:defRPr/>
            </a:pPr>
            <a:endParaRPr lang="en-NZ" sz="3000" dirty="0">
              <a:solidFill>
                <a:srgbClr val="C00000"/>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dirty="0"/>
          </a:p>
        </p:txBody>
      </p:sp>
      <p:sp>
        <p:nvSpPr>
          <p:cNvPr id="9" name="Right Arrow 8"/>
          <p:cNvSpPr/>
          <p:nvPr/>
        </p:nvSpPr>
        <p:spPr>
          <a:xfrm>
            <a:off x="381000" y="3124200"/>
            <a:ext cx="381000" cy="30480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Marketing PPT updated\images\images6.jpg"/>
          <p:cNvPicPr>
            <a:picLocks noChangeAspect="1" noChangeArrowheads="1"/>
          </p:cNvPicPr>
          <p:nvPr/>
        </p:nvPicPr>
        <p:blipFill>
          <a:blip r:embed="rId3"/>
          <a:srcRect/>
          <a:stretch>
            <a:fillRect/>
          </a:stretch>
        </p:blipFill>
        <p:spPr bwMode="auto">
          <a:xfrm>
            <a:off x="5867400" y="1524000"/>
            <a:ext cx="2667000" cy="3657600"/>
          </a:xfrm>
          <a:prstGeom prst="rect">
            <a:avLst/>
          </a:prstGeo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76200"/>
            <a:ext cx="8305800" cy="457200"/>
          </a:xfrm>
        </p:spPr>
        <p:style>
          <a:lnRef idx="3">
            <a:schemeClr val="lt1"/>
          </a:lnRef>
          <a:fillRef idx="1">
            <a:schemeClr val="accent1"/>
          </a:fillRef>
          <a:effectRef idx="1">
            <a:schemeClr val="accent1"/>
          </a:effectRef>
          <a:fontRef idx="minor">
            <a:schemeClr val="lt1"/>
          </a:fontRef>
        </p:style>
        <p:txBody>
          <a:bodyPr>
            <a:normAutofit/>
          </a:bodyPr>
          <a:lstStyle/>
          <a:p>
            <a:r>
              <a:rPr lang="en-US" sz="2400" b="1" dirty="0">
                <a:latin typeface="Calibri" pitchFamily="34" charset="0"/>
              </a:rPr>
              <a:t>Process Control Block</a:t>
            </a:r>
          </a:p>
        </p:txBody>
      </p:sp>
      <p:sp>
        <p:nvSpPr>
          <p:cNvPr id="12291" name="Content Placeholder 2"/>
          <p:cNvSpPr>
            <a:spLocks noGrp="1"/>
          </p:cNvSpPr>
          <p:nvPr>
            <p:ph idx="1"/>
          </p:nvPr>
        </p:nvSpPr>
        <p:spPr>
          <a:xfrm>
            <a:off x="0" y="762000"/>
            <a:ext cx="9067800" cy="5562600"/>
          </a:xfrm>
        </p:spPr>
        <p:style>
          <a:lnRef idx="2">
            <a:schemeClr val="accent1"/>
          </a:lnRef>
          <a:fillRef idx="1">
            <a:schemeClr val="lt1"/>
          </a:fillRef>
          <a:effectRef idx="0">
            <a:schemeClr val="accent1"/>
          </a:effectRef>
          <a:fontRef idx="minor">
            <a:schemeClr val="dk1"/>
          </a:fontRef>
        </p:style>
        <p:txBody>
          <a:bodyPr>
            <a:noAutofit/>
          </a:bodyPr>
          <a:lstStyle/>
          <a:p>
            <a:pPr>
              <a:spcBef>
                <a:spcPts val="0"/>
              </a:spcBef>
            </a:pPr>
            <a:r>
              <a:rPr lang="en-US" sz="2000" dirty="0">
                <a:latin typeface="Calibri" pitchFamily="34" charset="0"/>
              </a:rPr>
              <a:t>While the program is executing, this process can be uniquely characterized by a</a:t>
            </a:r>
          </a:p>
          <a:p>
            <a:pPr>
              <a:spcBef>
                <a:spcPts val="0"/>
              </a:spcBef>
              <a:buNone/>
            </a:pPr>
            <a:r>
              <a:rPr lang="en-US" sz="2000" dirty="0">
                <a:latin typeface="Calibri" pitchFamily="34" charset="0"/>
              </a:rPr>
              <a:t>       number of elements, including the following:</a:t>
            </a:r>
          </a:p>
          <a:p>
            <a:pPr>
              <a:spcBef>
                <a:spcPts val="0"/>
              </a:spcBef>
            </a:pPr>
            <a:r>
              <a:rPr lang="en-US" sz="2000" b="1" dirty="0">
                <a:latin typeface="Calibri" pitchFamily="34" charset="0"/>
              </a:rPr>
              <a:t>Identifier:	</a:t>
            </a:r>
          </a:p>
          <a:p>
            <a:pPr lvl="1">
              <a:spcBef>
                <a:spcPts val="0"/>
              </a:spcBef>
            </a:pPr>
            <a:r>
              <a:rPr lang="en-US" sz="2000" b="1" dirty="0">
                <a:latin typeface="Calibri" pitchFamily="34" charset="0"/>
              </a:rPr>
              <a:t> </a:t>
            </a:r>
            <a:r>
              <a:rPr lang="en-US" sz="2000" dirty="0">
                <a:latin typeface="Calibri" pitchFamily="34" charset="0"/>
              </a:rPr>
              <a:t>A unique identifier associated with this process, to distinguish it from all other processes.</a:t>
            </a:r>
          </a:p>
          <a:p>
            <a:pPr>
              <a:spcBef>
                <a:spcPts val="0"/>
              </a:spcBef>
            </a:pPr>
            <a:r>
              <a:rPr lang="en-US" sz="2000" b="1" dirty="0">
                <a:latin typeface="Calibri" pitchFamily="34" charset="0"/>
              </a:rPr>
              <a:t>State: </a:t>
            </a:r>
          </a:p>
          <a:p>
            <a:pPr lvl="1">
              <a:spcBef>
                <a:spcPts val="0"/>
              </a:spcBef>
            </a:pPr>
            <a:r>
              <a:rPr lang="en-US" sz="2000" dirty="0">
                <a:latin typeface="Calibri" pitchFamily="34" charset="0"/>
              </a:rPr>
              <a:t>If the process is currently executing, it is in the running state.</a:t>
            </a:r>
          </a:p>
          <a:p>
            <a:pPr>
              <a:spcBef>
                <a:spcPts val="0"/>
              </a:spcBef>
            </a:pPr>
            <a:r>
              <a:rPr lang="en-US" sz="2000" b="1" dirty="0">
                <a:latin typeface="Calibri" pitchFamily="34" charset="0"/>
              </a:rPr>
              <a:t>Priority: </a:t>
            </a:r>
          </a:p>
          <a:p>
            <a:pPr lvl="1">
              <a:spcBef>
                <a:spcPts val="0"/>
              </a:spcBef>
            </a:pPr>
            <a:r>
              <a:rPr lang="en-US" sz="2000" dirty="0">
                <a:latin typeface="Calibri" pitchFamily="34" charset="0"/>
              </a:rPr>
              <a:t>Priority level relative to other processes.</a:t>
            </a:r>
          </a:p>
          <a:p>
            <a:pPr>
              <a:spcBef>
                <a:spcPts val="0"/>
              </a:spcBef>
            </a:pPr>
            <a:r>
              <a:rPr lang="en-US" sz="2000" b="1" dirty="0">
                <a:latin typeface="Calibri" pitchFamily="34" charset="0"/>
              </a:rPr>
              <a:t>Program counter: </a:t>
            </a:r>
          </a:p>
          <a:p>
            <a:pPr lvl="1">
              <a:spcBef>
                <a:spcPts val="0"/>
              </a:spcBef>
            </a:pPr>
            <a:r>
              <a:rPr lang="en-US" sz="2000" dirty="0">
                <a:latin typeface="Calibri" pitchFamily="34" charset="0"/>
              </a:rPr>
              <a:t>The address of the next instruction in the program to be executed.</a:t>
            </a:r>
          </a:p>
          <a:p>
            <a:pPr>
              <a:spcBef>
                <a:spcPts val="0"/>
              </a:spcBef>
            </a:pPr>
            <a:r>
              <a:rPr lang="en-US" sz="2000" b="1" dirty="0">
                <a:latin typeface="Calibri" pitchFamily="34" charset="0"/>
              </a:rPr>
              <a:t>Memory pointers</a:t>
            </a:r>
            <a:r>
              <a:rPr lang="en-US" sz="2000" dirty="0">
                <a:latin typeface="Calibri" pitchFamily="34" charset="0"/>
              </a:rPr>
              <a:t>: </a:t>
            </a:r>
          </a:p>
          <a:p>
            <a:pPr lvl="1">
              <a:spcBef>
                <a:spcPts val="0"/>
              </a:spcBef>
            </a:pPr>
            <a:r>
              <a:rPr lang="en-US" sz="2000" dirty="0">
                <a:latin typeface="Calibri" pitchFamily="34" charset="0"/>
              </a:rPr>
              <a:t>Includes pointers to the program code and data associated  with this process, plus any memory blocks shared with other processes. </a:t>
            </a:r>
            <a:r>
              <a:rPr lang="en-US" sz="2000" b="1" dirty="0">
                <a:latin typeface="Calibri" pitchFamily="34" charset="0"/>
              </a:rPr>
              <a:t> </a:t>
            </a:r>
          </a:p>
          <a:p>
            <a:r>
              <a:rPr lang="en-US" sz="2000" b="1" dirty="0">
                <a:latin typeface="Calibri" pitchFamily="34" charset="0"/>
              </a:rPr>
              <a:t>Context data: </a:t>
            </a:r>
          </a:p>
          <a:p>
            <a:pPr lvl="1"/>
            <a:r>
              <a:rPr lang="en-US" sz="2000" dirty="0">
                <a:latin typeface="Calibri" pitchFamily="34" charset="0"/>
              </a:rPr>
              <a:t>These are data that are present in registers in the processor while  the process is executing.</a:t>
            </a:r>
          </a:p>
          <a:p>
            <a:pPr lvl="1">
              <a:lnSpc>
                <a:spcPct val="90000"/>
              </a:lnSpc>
            </a:pPr>
            <a:endParaRPr lang="en-US" sz="20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8229600" cy="381000"/>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NZ" sz="2800" b="1" dirty="0">
                <a:latin typeface="Calibri" pitchFamily="34" charset="0"/>
              </a:rPr>
              <a:t>Aim of Short Term Scheduling</a:t>
            </a:r>
          </a:p>
        </p:txBody>
      </p:sp>
      <p:sp>
        <p:nvSpPr>
          <p:cNvPr id="17411" name="Content Placeholder 2"/>
          <p:cNvSpPr>
            <a:spLocks noGrp="1"/>
          </p:cNvSpPr>
          <p:nvPr>
            <p:ph idx="1"/>
          </p:nvPr>
        </p:nvSpPr>
        <p:spPr>
          <a:xfrm>
            <a:off x="3886200" y="762000"/>
            <a:ext cx="4953000" cy="5562600"/>
          </a:xfrm>
        </p:spPr>
        <p:style>
          <a:lnRef idx="2">
            <a:schemeClr val="accent2"/>
          </a:lnRef>
          <a:fillRef idx="1">
            <a:schemeClr val="lt1"/>
          </a:fillRef>
          <a:effectRef idx="0">
            <a:schemeClr val="accent2"/>
          </a:effectRef>
          <a:fontRef idx="minor">
            <a:schemeClr val="dk1"/>
          </a:fontRef>
        </p:style>
        <p:txBody>
          <a:bodyPr>
            <a:noAutofit/>
          </a:bodyPr>
          <a:lstStyle/>
          <a:p>
            <a:endParaRPr lang="en-NZ" sz="2500" dirty="0">
              <a:latin typeface="Calibri" pitchFamily="34" charset="0"/>
            </a:endParaRPr>
          </a:p>
          <a:p>
            <a:r>
              <a:rPr lang="en-NZ" sz="2500" dirty="0">
                <a:latin typeface="Calibri" pitchFamily="34" charset="0"/>
              </a:rPr>
              <a:t>Main objective is to allocate processor time to optimize certain aspects of system behaviour. </a:t>
            </a:r>
          </a:p>
          <a:p>
            <a:endParaRPr lang="en-NZ" sz="2500" dirty="0">
              <a:latin typeface="Calibri" pitchFamily="34" charset="0"/>
            </a:endParaRPr>
          </a:p>
          <a:p>
            <a:endParaRPr lang="en-NZ" sz="2500" dirty="0">
              <a:latin typeface="Calibri" pitchFamily="34" charset="0"/>
            </a:endParaRPr>
          </a:p>
          <a:p>
            <a:r>
              <a:rPr lang="en-NZ" sz="2500" dirty="0">
                <a:latin typeface="Calibri" pitchFamily="34" charset="0"/>
              </a:rPr>
              <a:t>A set of criteria is needed to evaluate the scheduling policy.</a:t>
            </a:r>
          </a:p>
          <a:p>
            <a:endParaRPr lang="en-NZ" sz="2500" dirty="0">
              <a:latin typeface="Calibri" pitchFamily="34"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7170" name="Picture 2" descr="E:\Marketing PPT updated\gp image\stick_figures_lift_arrow_md_wm.gif"/>
          <p:cNvPicPr>
            <a:picLocks noChangeAspect="1" noChangeArrowheads="1" noCrop="1"/>
          </p:cNvPicPr>
          <p:nvPr/>
        </p:nvPicPr>
        <p:blipFill>
          <a:blip r:embed="rId3"/>
          <a:srcRect/>
          <a:stretch>
            <a:fillRect/>
          </a:stretch>
        </p:blipFill>
        <p:spPr bwMode="auto">
          <a:xfrm>
            <a:off x="228600" y="1066800"/>
            <a:ext cx="3048000" cy="3048000"/>
          </a:xfrm>
          <a:prstGeom prst="rect">
            <a:avLst/>
          </a:prstGeom>
          <a:noFill/>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4572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Short-Term Scheduling Criteria: User vs. System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dirty="0"/>
          </a:p>
        </p:txBody>
      </p:sp>
      <p:sp>
        <p:nvSpPr>
          <p:cNvPr id="8" name="Rectangle 7"/>
          <p:cNvSpPr/>
          <p:nvPr/>
        </p:nvSpPr>
        <p:spPr>
          <a:xfrm>
            <a:off x="76200" y="692289"/>
            <a:ext cx="6934200"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defRPr/>
            </a:pPr>
            <a:r>
              <a:rPr lang="en-NZ" sz="2000" dirty="0">
                <a:latin typeface="Calibri" pitchFamily="34" charset="0"/>
              </a:rPr>
              <a:t>The commonly used criteria can be categorized along two dimensions. </a:t>
            </a:r>
          </a:p>
          <a:p>
            <a:pPr>
              <a:buFont typeface="Arial" pitchFamily="34" charset="0"/>
              <a:buChar char="•"/>
              <a:defRPr/>
            </a:pPr>
            <a:r>
              <a:rPr lang="en-NZ" sz="2000" dirty="0">
                <a:latin typeface="Calibri" pitchFamily="34" charset="0"/>
              </a:rPr>
              <a:t>We can make a distinction between </a:t>
            </a:r>
            <a:r>
              <a:rPr lang="en-NZ" sz="2000" b="1" dirty="0">
                <a:latin typeface="Calibri" pitchFamily="34" charset="0"/>
              </a:rPr>
              <a:t>user-oriented</a:t>
            </a:r>
            <a:r>
              <a:rPr lang="en-NZ" sz="2000" dirty="0">
                <a:latin typeface="Calibri" pitchFamily="34" charset="0"/>
              </a:rPr>
              <a:t> and </a:t>
            </a:r>
            <a:r>
              <a:rPr lang="en-NZ" sz="2000" b="1" dirty="0">
                <a:latin typeface="Calibri" pitchFamily="34" charset="0"/>
              </a:rPr>
              <a:t>system-oriented criteria</a:t>
            </a:r>
            <a:r>
              <a:rPr lang="en-NZ" sz="2000" dirty="0">
                <a:latin typeface="Calibri" pitchFamily="34" charset="0"/>
              </a:rPr>
              <a:t>.</a:t>
            </a:r>
          </a:p>
          <a:p>
            <a:pPr>
              <a:buFont typeface="Arial" pitchFamily="34" charset="0"/>
              <a:buChar char="•"/>
              <a:defRPr/>
            </a:pPr>
            <a:endParaRPr lang="en-NZ" sz="2000" dirty="0">
              <a:latin typeface="Calibri" pitchFamily="34" charset="0"/>
            </a:endParaRPr>
          </a:p>
          <a:p>
            <a:pPr>
              <a:buFont typeface="Arial" pitchFamily="34" charset="0"/>
              <a:buChar char="•"/>
              <a:defRPr/>
            </a:pPr>
            <a:r>
              <a:rPr lang="en-NZ" sz="2000" b="1" dirty="0">
                <a:latin typeface="Calibri" pitchFamily="34" charset="0"/>
              </a:rPr>
              <a:t> User oriented criteria</a:t>
            </a:r>
            <a:r>
              <a:rPr lang="en-NZ" sz="2000" dirty="0">
                <a:latin typeface="Calibri" pitchFamily="34" charset="0"/>
              </a:rPr>
              <a:t> relate to the behaviour of the system as perceived by the individual user or process. </a:t>
            </a:r>
          </a:p>
          <a:p>
            <a:pPr lvl="1">
              <a:buFont typeface="Arial" pitchFamily="34" charset="0"/>
              <a:buChar char="•"/>
              <a:defRPr/>
            </a:pPr>
            <a:r>
              <a:rPr lang="en-NZ" sz="2000" dirty="0">
                <a:latin typeface="Calibri" pitchFamily="34" charset="0"/>
              </a:rPr>
              <a:t> E.g. response time in an interactive system which is the elapsed time between the submission of a request until the response begins to appear as output. </a:t>
            </a:r>
          </a:p>
          <a:p>
            <a:pPr lvl="1">
              <a:buFont typeface="Arial" pitchFamily="34" charset="0"/>
              <a:buChar char="•"/>
              <a:defRPr/>
            </a:pPr>
            <a:r>
              <a:rPr lang="en-NZ" sz="2000" dirty="0">
                <a:latin typeface="Calibri" pitchFamily="34" charset="0"/>
              </a:rPr>
              <a:t> We would like a scheduling policy that provides “good” service to various users. </a:t>
            </a:r>
          </a:p>
          <a:p>
            <a:pPr lvl="1">
              <a:buFont typeface="Arial" pitchFamily="34" charset="0"/>
              <a:buChar char="•"/>
              <a:defRPr/>
            </a:pPr>
            <a:endParaRPr lang="en-NZ" sz="2000" dirty="0">
              <a:latin typeface="Calibri" pitchFamily="34" charset="0"/>
            </a:endParaRPr>
          </a:p>
          <a:p>
            <a:pPr>
              <a:buFont typeface="Arial" pitchFamily="34" charset="0"/>
              <a:buChar char="•"/>
              <a:defRPr/>
            </a:pPr>
            <a:r>
              <a:rPr lang="en-NZ" sz="2000" b="1" dirty="0">
                <a:latin typeface="Calibri" pitchFamily="34" charset="0"/>
              </a:rPr>
              <a:t>System oriented criteria</a:t>
            </a:r>
            <a:r>
              <a:rPr lang="en-NZ" sz="2000" dirty="0">
                <a:latin typeface="Calibri" pitchFamily="34" charset="0"/>
              </a:rPr>
              <a:t> is the focused on effective and efficient utilization of the processor. </a:t>
            </a:r>
          </a:p>
          <a:p>
            <a:pPr lvl="1">
              <a:buFont typeface="Arial" pitchFamily="34" charset="0"/>
              <a:buChar char="•"/>
              <a:defRPr/>
            </a:pPr>
            <a:r>
              <a:rPr lang="en-NZ" sz="2000" dirty="0">
                <a:latin typeface="Calibri" pitchFamily="34" charset="0"/>
              </a:rPr>
              <a:t> An example is throughput, i.e. the rate at which processes are completed. Thus, throughput is of concern to a system administrator but not to the user population.</a:t>
            </a:r>
          </a:p>
        </p:txBody>
      </p:sp>
      <p:pic>
        <p:nvPicPr>
          <p:cNvPr id="8194" name="Picture 2" descr="E:\Marketing PPT updated\gp image\reading_a_book_PA_sm_wm.gif"/>
          <p:cNvPicPr>
            <a:picLocks noChangeAspect="1" noChangeArrowheads="1" noCrop="1"/>
          </p:cNvPicPr>
          <p:nvPr/>
        </p:nvPicPr>
        <p:blipFill>
          <a:blip r:embed="rId2"/>
          <a:srcRect/>
          <a:stretch>
            <a:fillRect/>
          </a:stretch>
        </p:blipFill>
        <p:spPr bwMode="auto">
          <a:xfrm>
            <a:off x="7315200" y="1524000"/>
            <a:ext cx="1600200" cy="22098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5791200" cy="5791200"/>
          </a:xfrm>
        </p:spPr>
        <p:style>
          <a:lnRef idx="2">
            <a:schemeClr val="accent2"/>
          </a:lnRef>
          <a:fillRef idx="1">
            <a:schemeClr val="lt1"/>
          </a:fillRef>
          <a:effectRef idx="0">
            <a:schemeClr val="accent2"/>
          </a:effectRef>
          <a:fontRef idx="minor">
            <a:schemeClr val="dk1"/>
          </a:fontRef>
        </p:style>
        <p:txBody>
          <a:bodyPr>
            <a:normAutofit/>
          </a:bodyPr>
          <a:lstStyle/>
          <a:p>
            <a:r>
              <a:rPr lang="en-NZ" sz="2000" dirty="0">
                <a:latin typeface="Calibri" pitchFamily="34" charset="0"/>
              </a:rPr>
              <a:t>Another dimension along which criteria can be classified is those that are performance related and those that are not directly performance related. </a:t>
            </a:r>
          </a:p>
          <a:p>
            <a:endParaRPr lang="en-NZ" sz="2000" dirty="0">
              <a:latin typeface="Calibri" pitchFamily="34" charset="0"/>
            </a:endParaRPr>
          </a:p>
          <a:p>
            <a:r>
              <a:rPr lang="en-NZ" sz="2000" dirty="0">
                <a:latin typeface="Calibri" pitchFamily="34" charset="0"/>
              </a:rPr>
              <a:t>Performance-related criteria are quantitative and generally can be readily measured.</a:t>
            </a:r>
          </a:p>
          <a:p>
            <a:pPr lvl="1">
              <a:buFontTx/>
              <a:buChar char="•"/>
            </a:pPr>
            <a:r>
              <a:rPr lang="en-NZ" sz="2000" dirty="0">
                <a:latin typeface="Calibri" pitchFamily="34" charset="0"/>
              </a:rPr>
              <a:t> e.g. include response time and throughput.</a:t>
            </a:r>
          </a:p>
          <a:p>
            <a:endParaRPr lang="en-NZ" sz="2000" dirty="0">
              <a:latin typeface="Calibri" pitchFamily="34" charset="0"/>
            </a:endParaRPr>
          </a:p>
          <a:p>
            <a:r>
              <a:rPr lang="en-NZ" sz="2000" dirty="0">
                <a:latin typeface="Calibri" pitchFamily="34" charset="0"/>
              </a:rPr>
              <a:t>Criteria that are not performance related are either qualitative in nature or do not lend themselves readily to measurement and analysis.</a:t>
            </a:r>
          </a:p>
          <a:p>
            <a:pPr lvl="1">
              <a:buFontTx/>
              <a:buChar char="•"/>
            </a:pPr>
            <a:r>
              <a:rPr lang="en-NZ" sz="2000" dirty="0">
                <a:latin typeface="Calibri" pitchFamily="34" charset="0"/>
              </a:rPr>
              <a:t> e.g. predictability. We would like for the service provided to users to exhibit the same characteristics over time, independent of other work being performed by the system. </a:t>
            </a:r>
          </a:p>
          <a:p>
            <a:pPr lvl="1">
              <a:buFontTx/>
              <a:buChar char="•"/>
            </a:pPr>
            <a:endParaRPr lang="en-US" sz="2000" dirty="0">
              <a:latin typeface="Calibri" pitchFamily="34" charset="0"/>
            </a:endParaRPr>
          </a:p>
          <a:p>
            <a:endParaRPr lang="en-US" sz="2000" dirty="0">
              <a:latin typeface="Calibri" pitchFamily="34" charset="0"/>
            </a:endParaRPr>
          </a:p>
          <a:p>
            <a:endParaRPr lang="en-US" sz="2000" dirty="0">
              <a:latin typeface="Calibri" pitchFamily="34" charset="0"/>
            </a:endParaRPr>
          </a:p>
        </p:txBody>
      </p:sp>
      <p:sp>
        <p:nvSpPr>
          <p:cNvPr id="4" name="Title 1"/>
          <p:cNvSpPr>
            <a:spLocks noGrp="1"/>
          </p:cNvSpPr>
          <p:nvPr>
            <p:ph type="title"/>
          </p:nvPr>
        </p:nvSpPr>
        <p:spPr>
          <a:xfrm>
            <a:off x="457200" y="76200"/>
            <a:ext cx="8229600" cy="4572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Short-Term Scheduling Criteria: Performance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dirty="0"/>
          </a:p>
        </p:txBody>
      </p:sp>
      <p:pic>
        <p:nvPicPr>
          <p:cNvPr id="9218" name="Picture 2" descr="E:\Marketing PPT updated\gp image\stick_figure_tighten_bolt_wrench_md_wm.gif"/>
          <p:cNvPicPr>
            <a:picLocks noChangeAspect="1" noChangeArrowheads="1" noCrop="1"/>
          </p:cNvPicPr>
          <p:nvPr/>
        </p:nvPicPr>
        <p:blipFill>
          <a:blip r:embed="rId2"/>
          <a:srcRect/>
          <a:stretch>
            <a:fillRect/>
          </a:stretch>
        </p:blipFill>
        <p:spPr bwMode="auto">
          <a:xfrm>
            <a:off x="6324600" y="2095500"/>
            <a:ext cx="2095500" cy="20955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76200"/>
            <a:ext cx="8229600" cy="5635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Interdependent Scheduling Criteria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dirty="0"/>
              <a:t>Shri Sunshine Education </a:t>
            </a:r>
            <a:r>
              <a:rPr lang="en-US" dirty="0" err="1"/>
              <a:t>instirute</a:t>
            </a:r>
            <a:endParaRPr lang="en-US" dirty="0"/>
          </a:p>
        </p:txBody>
      </p:sp>
      <p:pic>
        <p:nvPicPr>
          <p:cNvPr id="4098" name="Picture 2"/>
          <p:cNvPicPr>
            <a:picLocks noChangeAspect="1" noChangeArrowheads="1"/>
          </p:cNvPicPr>
          <p:nvPr/>
        </p:nvPicPr>
        <p:blipFill>
          <a:blip r:embed="rId3"/>
          <a:srcRect/>
          <a:stretch>
            <a:fillRect/>
          </a:stretch>
        </p:blipFill>
        <p:spPr bwMode="auto">
          <a:xfrm>
            <a:off x="0" y="762000"/>
            <a:ext cx="9144000" cy="601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5635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Interdependent Scheduling Criteria</a:t>
            </a:r>
          </a:p>
        </p:txBody>
      </p:sp>
      <p:sp>
        <p:nvSpPr>
          <p:cNvPr id="5" name="Rectangle 4"/>
          <p:cNvSpPr/>
          <p:nvPr/>
        </p:nvSpPr>
        <p:spPr>
          <a:xfrm>
            <a:off x="76200" y="916662"/>
            <a:ext cx="6705600" cy="44935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sz="2200" dirty="0">
                <a:latin typeface="Calibri" pitchFamily="34" charset="0"/>
              </a:rPr>
              <a:t>This table summarizes key scheduling criteria.</a:t>
            </a:r>
          </a:p>
          <a:p>
            <a:pPr>
              <a:buFont typeface="Arial" pitchFamily="34" charset="0"/>
              <a:buChar char="•"/>
            </a:pPr>
            <a:endParaRPr lang="en-NZ" sz="2200" dirty="0">
              <a:latin typeface="Calibri" pitchFamily="34" charset="0"/>
            </a:endParaRPr>
          </a:p>
          <a:p>
            <a:pPr>
              <a:buFont typeface="Arial" pitchFamily="34" charset="0"/>
              <a:buChar char="•"/>
            </a:pPr>
            <a:r>
              <a:rPr lang="en-NZ" sz="2200" dirty="0">
                <a:latin typeface="Calibri" pitchFamily="34" charset="0"/>
              </a:rPr>
              <a:t>These are interdependent, and it is impossible to optimize all of them simultaneously. </a:t>
            </a:r>
          </a:p>
          <a:p>
            <a:pPr lvl="1">
              <a:buFontTx/>
              <a:buChar char="•"/>
            </a:pPr>
            <a:r>
              <a:rPr lang="en-NZ" sz="2200" dirty="0">
                <a:latin typeface="Calibri" pitchFamily="34" charset="0"/>
              </a:rPr>
              <a:t> Thus, the design of a scheduling policy involves compromising among competing requirements; </a:t>
            </a:r>
          </a:p>
          <a:p>
            <a:pPr lvl="1">
              <a:buFontTx/>
              <a:buChar char="•"/>
            </a:pPr>
            <a:r>
              <a:rPr lang="en-NZ" sz="2200" dirty="0">
                <a:latin typeface="Calibri" pitchFamily="34" charset="0"/>
              </a:rPr>
              <a:t> The relative weights given the various requirements will depend on the nature and intended use of the system.</a:t>
            </a:r>
          </a:p>
          <a:p>
            <a:pPr>
              <a:buFont typeface="Arial" pitchFamily="34" charset="0"/>
              <a:buChar char="•"/>
            </a:pPr>
            <a:endParaRPr lang="en-NZ" sz="2200" dirty="0">
              <a:latin typeface="Calibri" pitchFamily="34" charset="0"/>
            </a:endParaRPr>
          </a:p>
          <a:p>
            <a:pPr>
              <a:buFont typeface="Arial" pitchFamily="34" charset="0"/>
              <a:buChar char="•"/>
            </a:pPr>
            <a:r>
              <a:rPr lang="en-NZ" sz="2200" dirty="0">
                <a:latin typeface="Calibri" pitchFamily="34" charset="0"/>
              </a:rPr>
              <a:t>In most interactive operating systems, whether single user or time shared, adequate response time is the critical requirement. </a:t>
            </a:r>
            <a:endParaRPr lang="en-US" sz="2200" dirty="0">
              <a:latin typeface="Calibri" pitchFamily="34"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pic>
        <p:nvPicPr>
          <p:cNvPr id="10242" name="Picture 2" descr="E:\Marketing PPT updated\gp image\question_mark_serious_thinker_sm_wm.gif"/>
          <p:cNvPicPr>
            <a:picLocks noChangeAspect="1" noChangeArrowheads="1" noCrop="1"/>
          </p:cNvPicPr>
          <p:nvPr/>
        </p:nvPicPr>
        <p:blipFill>
          <a:blip r:embed="rId2"/>
          <a:srcRect/>
          <a:stretch>
            <a:fillRect/>
          </a:stretch>
        </p:blipFill>
        <p:spPr bwMode="auto">
          <a:xfrm>
            <a:off x="7086600" y="1676400"/>
            <a:ext cx="1600200" cy="22098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4111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400" b="1" dirty="0">
                <a:latin typeface="Calibri" pitchFamily="34" charset="0"/>
              </a:rPr>
              <a:t>Interdependent Scheduling Criteria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dirty="0"/>
              <a:t>Shri Sunshine Education </a:t>
            </a:r>
            <a:r>
              <a:rPr lang="en-US" dirty="0" err="1"/>
              <a:t>instirute</a:t>
            </a:r>
            <a:endParaRPr lang="en-US" dirty="0"/>
          </a:p>
        </p:txBody>
      </p:sp>
      <p:pic>
        <p:nvPicPr>
          <p:cNvPr id="5122" name="Picture 2"/>
          <p:cNvPicPr>
            <a:picLocks noChangeAspect="1" noChangeArrowheads="1"/>
          </p:cNvPicPr>
          <p:nvPr/>
        </p:nvPicPr>
        <p:blipFill>
          <a:blip r:embed="rId3"/>
          <a:srcRect/>
          <a:stretch>
            <a:fillRect/>
          </a:stretch>
        </p:blipFill>
        <p:spPr bwMode="auto">
          <a:xfrm>
            <a:off x="0" y="533400"/>
            <a:ext cx="9144000" cy="632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46038"/>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NZ" sz="2400" b="1" dirty="0">
                <a:latin typeface="Calibri" pitchFamily="34" charset="0"/>
              </a:rPr>
              <a:t>Alternative Scheduling Policies</a:t>
            </a:r>
          </a:p>
        </p:txBody>
      </p:sp>
      <p:pic>
        <p:nvPicPr>
          <p:cNvPr id="1026" name="Picture 2"/>
          <p:cNvPicPr>
            <a:picLocks noChangeAspect="1" noChangeArrowheads="1"/>
          </p:cNvPicPr>
          <p:nvPr/>
        </p:nvPicPr>
        <p:blipFill>
          <a:blip r:embed="rId3"/>
          <a:srcRect/>
          <a:stretch>
            <a:fillRect/>
          </a:stretch>
        </p:blipFill>
        <p:spPr bwMode="auto">
          <a:xfrm>
            <a:off x="1290638" y="1714500"/>
            <a:ext cx="6562725" cy="52197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25000" y="125000"/>
                                    </p:animScale>
                                  </p:childTnLst>
                                </p:cTn>
                              </p:par>
                              <p:par>
                                <p:cTn id="7" presetID="0" presetClass="path" presetSubtype="0" accel="50000" decel="50000" fill="hold" nodeType="withEffect">
                                  <p:stCondLst>
                                    <p:cond delay="0"/>
                                  </p:stCondLst>
                                  <p:childTnLst>
                                    <p:animMotion origin="layout" path="M 3.33333E-6 -5.55556E-6 L 3.33333E-6 -0.14445 " pathEditMode="relative" ptsTypes="AA">
                                      <p:cBhvr>
                                        <p:cTn id="8" dur="2000" fill="hold"/>
                                        <p:tgtEl>
                                          <p:spTgt spid="10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610600" cy="3505200"/>
          </a:xfrm>
        </p:spPr>
        <p:style>
          <a:lnRef idx="2">
            <a:schemeClr val="accent2"/>
          </a:lnRef>
          <a:fillRef idx="1">
            <a:schemeClr val="lt1"/>
          </a:fillRef>
          <a:effectRef idx="0">
            <a:schemeClr val="accent2"/>
          </a:effectRef>
          <a:fontRef idx="minor">
            <a:schemeClr val="dk1"/>
          </a:fontRef>
        </p:style>
        <p:txBody>
          <a:bodyPr>
            <a:normAutofit lnSpcReduction="10000"/>
          </a:bodyPr>
          <a:lstStyle/>
          <a:p>
            <a:r>
              <a:rPr lang="en-NZ" sz="2000" b="1" dirty="0">
                <a:latin typeface="Calibri" pitchFamily="34" charset="0"/>
              </a:rPr>
              <a:t>Selection function </a:t>
            </a:r>
            <a:r>
              <a:rPr lang="en-NZ" sz="2000" dirty="0">
                <a:latin typeface="Calibri" pitchFamily="34" charset="0"/>
              </a:rPr>
              <a:t>determines which process, among ready processes, is selected next for execution.</a:t>
            </a:r>
          </a:p>
          <a:p>
            <a:pPr lvl="1">
              <a:buFontTx/>
              <a:buChar char="•"/>
            </a:pPr>
            <a:r>
              <a:rPr lang="en-NZ" sz="2000" dirty="0">
                <a:latin typeface="Calibri" pitchFamily="34" charset="0"/>
              </a:rPr>
              <a:t> May be based on priority, resource requirements, or the execution characteristics of the process. </a:t>
            </a:r>
          </a:p>
          <a:p>
            <a:endParaRPr lang="en-NZ" sz="2000" dirty="0">
              <a:latin typeface="Calibri" pitchFamily="34" charset="0"/>
            </a:endParaRPr>
          </a:p>
          <a:p>
            <a:r>
              <a:rPr lang="en-NZ" sz="2000" dirty="0">
                <a:latin typeface="Calibri" pitchFamily="34" charset="0"/>
              </a:rPr>
              <a:t>In the latter case, three quantities are significant:</a:t>
            </a:r>
          </a:p>
          <a:p>
            <a:pPr lvl="1">
              <a:buFontTx/>
              <a:buChar char="•"/>
            </a:pPr>
            <a:r>
              <a:rPr lang="en-NZ" sz="2000" b="1" i="1" dirty="0">
                <a:latin typeface="Calibri" pitchFamily="34" charset="0"/>
              </a:rPr>
              <a:t>w </a:t>
            </a:r>
            <a:r>
              <a:rPr lang="en-NZ" sz="2000" dirty="0">
                <a:latin typeface="Calibri" pitchFamily="34" charset="0"/>
              </a:rPr>
              <a:t>= time spent in system so far, waiting</a:t>
            </a:r>
          </a:p>
          <a:p>
            <a:pPr lvl="1">
              <a:buFontTx/>
              <a:buChar char="•"/>
            </a:pPr>
            <a:r>
              <a:rPr lang="en-NZ" sz="2000" b="1" i="1" dirty="0">
                <a:latin typeface="Calibri" pitchFamily="34" charset="0"/>
              </a:rPr>
              <a:t> e</a:t>
            </a:r>
            <a:r>
              <a:rPr lang="en-NZ" sz="2000" dirty="0">
                <a:latin typeface="Calibri" pitchFamily="34" charset="0"/>
              </a:rPr>
              <a:t> = time spent in execution so far</a:t>
            </a:r>
          </a:p>
          <a:p>
            <a:pPr lvl="1">
              <a:buFontTx/>
              <a:buChar char="•"/>
            </a:pPr>
            <a:r>
              <a:rPr lang="en-NZ" sz="2000" b="1" i="1" dirty="0">
                <a:latin typeface="Calibri" pitchFamily="34" charset="0"/>
              </a:rPr>
              <a:t> s</a:t>
            </a:r>
            <a:r>
              <a:rPr lang="en-NZ" sz="2000" dirty="0">
                <a:latin typeface="Calibri" pitchFamily="34" charset="0"/>
              </a:rPr>
              <a:t> = total service time required by the process, including </a:t>
            </a:r>
            <a:r>
              <a:rPr lang="en-NZ" sz="2000" i="1" dirty="0">
                <a:latin typeface="Calibri" pitchFamily="34" charset="0"/>
              </a:rPr>
              <a:t>e</a:t>
            </a:r>
            <a:r>
              <a:rPr lang="en-NZ" sz="2000" dirty="0">
                <a:latin typeface="Calibri" pitchFamily="34" charset="0"/>
              </a:rPr>
              <a:t>;</a:t>
            </a:r>
          </a:p>
          <a:p>
            <a:endParaRPr lang="en-US" sz="2000" dirty="0">
              <a:latin typeface="Calibri" pitchFamily="34" charset="0"/>
            </a:endParaRPr>
          </a:p>
        </p:txBody>
      </p:sp>
      <p:sp>
        <p:nvSpPr>
          <p:cNvPr id="4" name="Title 1"/>
          <p:cNvSpPr>
            <a:spLocks noGrp="1"/>
          </p:cNvSpPr>
          <p:nvPr>
            <p:ph type="title"/>
          </p:nvPr>
        </p:nvSpPr>
        <p:spPr>
          <a:xfrm>
            <a:off x="457200" y="762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NZ" sz="2800" b="1" dirty="0">
                <a:latin typeface="Calibri" pitchFamily="34" charset="0"/>
              </a:rPr>
              <a:t>Selection Function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dirty="0"/>
          </a:p>
        </p:txBody>
      </p:sp>
      <p:sp>
        <p:nvSpPr>
          <p:cNvPr id="7" name="Title 1"/>
          <p:cNvSpPr txBox="1">
            <a:spLocks/>
          </p:cNvSpPr>
          <p:nvPr/>
        </p:nvSpPr>
        <p:spPr>
          <a:xfrm>
            <a:off x="457200" y="4389438"/>
            <a:ext cx="8229600" cy="48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lt1"/>
                </a:solidFill>
                <a:effectLst/>
                <a:uLnTx/>
                <a:uFillTx/>
                <a:latin typeface="Calibri" pitchFamily="34" charset="0"/>
                <a:ea typeface="+mn-ea"/>
                <a:cs typeface="+mn-cs"/>
              </a:rPr>
              <a:t>Decision Mode</a:t>
            </a:r>
            <a:endParaRPr kumimoji="0" lang="en-US" sz="2800" b="1" i="0" u="none" strike="noStrike" kern="1200" cap="none" spc="0" normalizeH="0" baseline="0" noProof="0" dirty="0">
              <a:ln>
                <a:noFill/>
              </a:ln>
              <a:solidFill>
                <a:schemeClr val="lt1"/>
              </a:solidFill>
              <a:effectLst/>
              <a:uLnTx/>
              <a:uFillTx/>
              <a:latin typeface="Calibri" pitchFamily="34" charset="0"/>
              <a:ea typeface="+mn-ea"/>
              <a:cs typeface="+mn-cs"/>
            </a:endParaRPr>
          </a:p>
        </p:txBody>
      </p:sp>
      <p:sp>
        <p:nvSpPr>
          <p:cNvPr id="8" name="Content Placeholder 2"/>
          <p:cNvSpPr txBox="1">
            <a:spLocks/>
          </p:cNvSpPr>
          <p:nvPr/>
        </p:nvSpPr>
        <p:spPr>
          <a:xfrm>
            <a:off x="228600" y="5029200"/>
            <a:ext cx="8686800" cy="14478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000" b="0" i="0" u="none" strike="noStrike" kern="1200" cap="none" spc="0" normalizeH="0" baseline="0" noProof="0">
                <a:ln>
                  <a:noFill/>
                </a:ln>
                <a:solidFill>
                  <a:schemeClr val="dk1"/>
                </a:solidFill>
                <a:effectLst/>
                <a:uLnTx/>
                <a:uFillTx/>
                <a:latin typeface="Calibri" pitchFamily="34" charset="0"/>
                <a:ea typeface="+mn-ea"/>
                <a:cs typeface="+mn-cs"/>
              </a:rPr>
              <a:t>Specifies the instants in time at which the selection function is exercised.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000" b="0" i="0" u="none" strike="noStrike" kern="1200" cap="none" spc="0" normalizeH="0" baseline="0" noProof="0">
                <a:ln>
                  <a:noFill/>
                </a:ln>
                <a:solidFill>
                  <a:schemeClr val="dk1"/>
                </a:solidFill>
                <a:effectLst/>
                <a:uLnTx/>
                <a:uFillTx/>
                <a:latin typeface="Calibri" pitchFamily="34" charset="0"/>
                <a:ea typeface="+mn-ea"/>
                <a:cs typeface="+mn-cs"/>
              </a:rPr>
              <a:t>Two categories: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000" b="0" i="0" u="none" strike="noStrike" kern="1200" cap="none" spc="0" normalizeH="0" baseline="0" noProof="0">
                <a:ln>
                  <a:noFill/>
                </a:ln>
                <a:solidFill>
                  <a:schemeClr val="dk1"/>
                </a:solidFill>
                <a:effectLst/>
                <a:uLnTx/>
                <a:uFillTx/>
                <a:latin typeface="Calibri" pitchFamily="34" charset="0"/>
                <a:ea typeface="+mn-ea"/>
                <a:cs typeface="+mn-cs"/>
              </a:rPr>
              <a:t>Nonpreemptive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NZ" sz="2000" b="0" i="0" u="none" strike="noStrike" kern="1200" cap="none" spc="0" normalizeH="0" baseline="0" noProof="0">
                <a:ln>
                  <a:noFill/>
                </a:ln>
                <a:solidFill>
                  <a:schemeClr val="dk1"/>
                </a:solidFill>
                <a:effectLst/>
                <a:uLnTx/>
                <a:uFillTx/>
                <a:latin typeface="Calibri" pitchFamily="34" charset="0"/>
                <a:ea typeface="+mn-ea"/>
                <a:cs typeface="+mn-cs"/>
              </a:rPr>
              <a:t>Preemptive</a:t>
            </a:r>
            <a:endParaRPr kumimoji="0" lang="en-NZ" sz="2000" b="0" i="0" u="none" strike="noStrike" kern="1200" cap="none" spc="0" normalizeH="0" baseline="0" noProof="0" dirty="0">
              <a:ln>
                <a:noFill/>
              </a:ln>
              <a:solidFill>
                <a:schemeClr val="dk1"/>
              </a:solidFill>
              <a:effectLst/>
              <a:uLnTx/>
              <a:uFillTx/>
              <a:latin typeface="Calibri" pitchFamily="34" charset="0"/>
              <a:ea typeface="+mn-ea"/>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5334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Non preemptive vs. Preemptive</a:t>
            </a:r>
            <a:endParaRPr lang="en-NZ" sz="2400" b="1" dirty="0">
              <a:latin typeface="Calibri" pitchFamily="34" charset="0"/>
            </a:endParaRPr>
          </a:p>
        </p:txBody>
      </p:sp>
      <p:sp>
        <p:nvSpPr>
          <p:cNvPr id="5" name="Rectangle 4"/>
          <p:cNvSpPr/>
          <p:nvPr/>
        </p:nvSpPr>
        <p:spPr>
          <a:xfrm>
            <a:off x="304800" y="914400"/>
            <a:ext cx="8610600" cy="44012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NZ" sz="2000" b="1" dirty="0">
                <a:latin typeface="Calibri" pitchFamily="34" charset="0"/>
              </a:rPr>
              <a:t>Non-</a:t>
            </a:r>
            <a:r>
              <a:rPr lang="en-NZ" sz="2000" b="1" dirty="0" err="1">
                <a:latin typeface="Calibri" pitchFamily="34" charset="0"/>
              </a:rPr>
              <a:t>preemptive</a:t>
            </a:r>
            <a:endParaRPr lang="en-NZ" sz="2000" b="1" dirty="0">
              <a:latin typeface="Calibri" pitchFamily="34" charset="0"/>
            </a:endParaRPr>
          </a:p>
          <a:p>
            <a:pPr>
              <a:defRPr/>
            </a:pPr>
            <a:r>
              <a:rPr lang="en-NZ" sz="2000" dirty="0">
                <a:latin typeface="Calibri" pitchFamily="34" charset="0"/>
              </a:rPr>
              <a:t>In this case, once a process is in the Running state, it continues to execute until </a:t>
            </a:r>
          </a:p>
          <a:p>
            <a:pPr marL="685800" lvl="1" indent="-228600">
              <a:buFontTx/>
              <a:buAutoNum type="alphaLcParenBoth"/>
              <a:defRPr/>
            </a:pPr>
            <a:r>
              <a:rPr lang="en-NZ" sz="2000" dirty="0">
                <a:latin typeface="Calibri" pitchFamily="34" charset="0"/>
              </a:rPr>
              <a:t>it terminates or </a:t>
            </a:r>
          </a:p>
          <a:p>
            <a:pPr marL="685800" lvl="1" indent="-228600">
              <a:buFontTx/>
              <a:buAutoNum type="alphaLcParenBoth"/>
              <a:defRPr/>
            </a:pPr>
            <a:r>
              <a:rPr lang="en-NZ" sz="2000" dirty="0">
                <a:latin typeface="Calibri" pitchFamily="34" charset="0"/>
              </a:rPr>
              <a:t>it blocks itself to wait for I/O or to request some operating system service.</a:t>
            </a:r>
          </a:p>
          <a:p>
            <a:pPr marL="228600" indent="-228600">
              <a:defRPr/>
            </a:pPr>
            <a:endParaRPr lang="en-NZ" sz="2000" dirty="0">
              <a:latin typeface="Calibri" pitchFamily="34" charset="0"/>
            </a:endParaRPr>
          </a:p>
          <a:p>
            <a:pPr marL="228600" indent="-228600">
              <a:defRPr/>
            </a:pPr>
            <a:r>
              <a:rPr lang="en-NZ" sz="2000" b="1" dirty="0">
                <a:latin typeface="Calibri" pitchFamily="34" charset="0"/>
              </a:rPr>
              <a:t>Pre-emptive:</a:t>
            </a:r>
          </a:p>
          <a:p>
            <a:pPr marL="228600" indent="-228600">
              <a:defRPr/>
            </a:pPr>
            <a:r>
              <a:rPr lang="en-NZ" sz="2000" dirty="0">
                <a:latin typeface="Calibri" pitchFamily="34" charset="0"/>
              </a:rPr>
              <a:t>The currently running process may be interrupted and moved to the Ready state by the operating system.</a:t>
            </a:r>
          </a:p>
          <a:p>
            <a:pPr marL="228600" indent="-228600">
              <a:defRPr/>
            </a:pPr>
            <a:endParaRPr lang="en-NZ" sz="2000" dirty="0">
              <a:latin typeface="Calibri" pitchFamily="34" charset="0"/>
            </a:endParaRPr>
          </a:p>
          <a:p>
            <a:pPr marL="228600" indent="-228600">
              <a:defRPr/>
            </a:pPr>
            <a:r>
              <a:rPr lang="en-NZ" sz="2000" dirty="0">
                <a:latin typeface="Calibri" pitchFamily="34" charset="0"/>
              </a:rPr>
              <a:t>The decision to preempt may be performed </a:t>
            </a:r>
          </a:p>
          <a:p>
            <a:pPr marL="685800" lvl="1" indent="-228600">
              <a:buFont typeface="Arial" pitchFamily="34" charset="0"/>
              <a:buChar char="•"/>
              <a:defRPr/>
            </a:pPr>
            <a:r>
              <a:rPr lang="en-NZ" sz="2000" dirty="0">
                <a:latin typeface="Calibri" pitchFamily="34" charset="0"/>
              </a:rPr>
              <a:t>when a new process arrives; </a:t>
            </a:r>
          </a:p>
          <a:p>
            <a:pPr marL="685800" lvl="1" indent="-228600">
              <a:buFont typeface="Arial" pitchFamily="34" charset="0"/>
              <a:buChar char="•"/>
              <a:defRPr/>
            </a:pPr>
            <a:r>
              <a:rPr lang="en-NZ" sz="2000" dirty="0">
                <a:latin typeface="Calibri" pitchFamily="34" charset="0"/>
              </a:rPr>
              <a:t>when an interrupt occurs that places a blocked process in the Ready state; </a:t>
            </a:r>
          </a:p>
          <a:p>
            <a:pPr marL="685800" lvl="1" indent="-228600">
              <a:buFont typeface="Arial" pitchFamily="34" charset="0"/>
              <a:buChar char="•"/>
              <a:defRPr/>
            </a:pPr>
            <a:r>
              <a:rPr lang="en-NZ" sz="2000" dirty="0">
                <a:latin typeface="Calibri" pitchFamily="34" charset="0"/>
              </a:rPr>
              <a:t>or periodically, based on a clock interrupt.</a:t>
            </a:r>
            <a:endParaRPr lang="en-US" sz="2000" dirty="0">
              <a:latin typeface="Calibri" pitchFamily="34" charset="0"/>
            </a:endParaRPr>
          </a:p>
          <a:p>
            <a:pPr>
              <a:defRPr/>
            </a:pPr>
            <a:endParaRPr lang="en-NZ" sz="2000" dirty="0">
              <a:latin typeface="Calibri" pitchFamily="34"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1524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latin typeface="Calibri" pitchFamily="34" charset="0"/>
              </a:rPr>
              <a:t>Process Scheduling Example</a:t>
            </a:r>
          </a:p>
        </p:txBody>
      </p:sp>
      <p:pic>
        <p:nvPicPr>
          <p:cNvPr id="29699" name="Content Placeholder 3" descr="Table09_04.gif"/>
          <p:cNvPicPr>
            <a:picLocks noGrp="1" noChangeAspect="1"/>
          </p:cNvPicPr>
          <p:nvPr>
            <p:ph idx="1"/>
          </p:nvPr>
        </p:nvPicPr>
        <p:blipFill>
          <a:blip r:embed="rId3"/>
          <a:srcRect/>
          <a:stretch>
            <a:fillRect/>
          </a:stretch>
        </p:blipFill>
        <p:spPr>
          <a:xfrm>
            <a:off x="4084638" y="1997075"/>
            <a:ext cx="4602162" cy="2879725"/>
          </a:xfrm>
        </p:spPr>
      </p:pic>
      <p:sp>
        <p:nvSpPr>
          <p:cNvPr id="5" name="Content Placeholder 2"/>
          <p:cNvSpPr txBox="1">
            <a:spLocks/>
          </p:cNvSpPr>
          <p:nvPr/>
        </p:nvSpPr>
        <p:spPr bwMode="auto">
          <a:xfrm>
            <a:off x="533400" y="2057400"/>
            <a:ext cx="3352800" cy="25146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342900" indent="-342900" eaLnBrk="0" hangingPunct="0">
              <a:spcBef>
                <a:spcPct val="20000"/>
              </a:spcBef>
              <a:buFont typeface="Arial" charset="0"/>
              <a:buChar char="•"/>
              <a:defRPr/>
            </a:pPr>
            <a:r>
              <a:rPr lang="en-US" sz="2800" dirty="0">
                <a:latin typeface="Calibri" pitchFamily="34" charset="0"/>
              </a:rPr>
              <a:t>Example set of processes, consider each a batch job</a:t>
            </a:r>
          </a:p>
        </p:txBody>
      </p:sp>
      <p:sp>
        <p:nvSpPr>
          <p:cNvPr id="6" name="Content Placeholder 2"/>
          <p:cNvSpPr txBox="1">
            <a:spLocks/>
          </p:cNvSpPr>
          <p:nvPr/>
        </p:nvSpPr>
        <p:spPr bwMode="auto">
          <a:xfrm>
            <a:off x="685800" y="5105400"/>
            <a:ext cx="8001000" cy="1066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742950" lvl="1" indent="-285750" eaLnBrk="0" hangingPunct="0">
              <a:spcBef>
                <a:spcPct val="20000"/>
              </a:spcBef>
              <a:buFont typeface="Arial" charset="0"/>
              <a:buChar char="–"/>
              <a:defRPr/>
            </a:pPr>
            <a:r>
              <a:rPr lang="en-US" sz="2000" dirty="0">
                <a:latin typeface="Calibri" pitchFamily="34" charset="0"/>
              </a:rPr>
              <a:t>Service time represents total execution time</a:t>
            </a:r>
          </a:p>
          <a:p>
            <a:pPr marL="800100" lvl="1" indent="-342900" eaLnBrk="0" hangingPunct="0">
              <a:spcBef>
                <a:spcPct val="20000"/>
              </a:spcBef>
              <a:buFont typeface="Arial" charset="0"/>
              <a:buChar char="•"/>
              <a:defRPr/>
            </a:pPr>
            <a:endParaRPr lang="en-NZ" sz="2000" dirty="0">
              <a:latin typeface="Calibri" pitchFamily="34"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69</a:t>
            </a:fld>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685800"/>
            <a:ext cx="3657600" cy="44012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000" b="1" dirty="0">
                <a:latin typeface="Calibri" pitchFamily="34" charset="0"/>
              </a:rPr>
              <a:t>I/O status information:</a:t>
            </a:r>
            <a:r>
              <a:rPr lang="en-US" sz="2000" dirty="0">
                <a:latin typeface="Calibri" pitchFamily="34" charset="0"/>
              </a:rPr>
              <a:t> </a:t>
            </a:r>
          </a:p>
          <a:p>
            <a:pPr lvl="1">
              <a:buFont typeface="Calibri" pitchFamily="34" charset="0"/>
              <a:buChar char="―"/>
            </a:pPr>
            <a:r>
              <a:rPr lang="en-US" sz="2000" dirty="0">
                <a:latin typeface="Calibri" pitchFamily="34" charset="0"/>
              </a:rPr>
              <a:t>Includes outstanding I/O requests, I/O devices assigned to this process, a list of </a:t>
            </a:r>
          </a:p>
          <a:p>
            <a:pPr lvl="1"/>
            <a:r>
              <a:rPr lang="en-US" sz="2000" dirty="0">
                <a:latin typeface="Calibri" pitchFamily="34" charset="0"/>
              </a:rPr>
              <a:t>    files in use by the process, and so on.</a:t>
            </a:r>
          </a:p>
          <a:p>
            <a:pPr lvl="1"/>
            <a:endParaRPr lang="en-US" sz="2000" dirty="0">
              <a:latin typeface="Calibri" pitchFamily="34" charset="0"/>
            </a:endParaRPr>
          </a:p>
          <a:p>
            <a:pPr>
              <a:buFont typeface="Arial" pitchFamily="34" charset="0"/>
              <a:buChar char="•"/>
            </a:pPr>
            <a:r>
              <a:rPr lang="en-US" sz="2000" b="1" dirty="0">
                <a:latin typeface="Calibri" pitchFamily="34" charset="0"/>
              </a:rPr>
              <a:t>Accounting information: </a:t>
            </a:r>
          </a:p>
          <a:p>
            <a:pPr lvl="1">
              <a:buFont typeface="Calibri" pitchFamily="34" charset="0"/>
              <a:buChar char="—"/>
            </a:pPr>
            <a:r>
              <a:rPr lang="en-US" sz="2000" dirty="0">
                <a:latin typeface="Calibri" pitchFamily="34" charset="0"/>
              </a:rPr>
              <a:t>May include the amount of processor time and clock time used, time limits,  </a:t>
            </a:r>
          </a:p>
          <a:p>
            <a:pPr lvl="1"/>
            <a:r>
              <a:rPr lang="en-US" sz="2000" dirty="0">
                <a:latin typeface="Calibri" pitchFamily="34" charset="0"/>
              </a:rPr>
              <a:t>    account numbers, and so on.</a:t>
            </a:r>
          </a:p>
        </p:txBody>
      </p:sp>
      <p:pic>
        <p:nvPicPr>
          <p:cNvPr id="6146" name="Picture 2" descr="E:\gp image\stick_figure_laptop_excitement_500_wht_3344.gif"/>
          <p:cNvPicPr>
            <a:picLocks noChangeAspect="1" noChangeArrowheads="1" noCrop="1"/>
          </p:cNvPicPr>
          <p:nvPr/>
        </p:nvPicPr>
        <p:blipFill>
          <a:blip r:embed="rId2"/>
          <a:srcRect/>
          <a:stretch>
            <a:fillRect/>
          </a:stretch>
        </p:blipFill>
        <p:spPr bwMode="auto">
          <a:xfrm>
            <a:off x="4018280" y="1295400"/>
            <a:ext cx="3333750" cy="2667000"/>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85800"/>
            <a:ext cx="8915400" cy="2514600"/>
          </a:xfrm>
        </p:spPr>
        <p:style>
          <a:lnRef idx="2">
            <a:schemeClr val="accent2"/>
          </a:lnRef>
          <a:fillRef idx="1">
            <a:schemeClr val="lt1"/>
          </a:fillRef>
          <a:effectRef idx="0">
            <a:schemeClr val="accent2"/>
          </a:effectRef>
          <a:fontRef idx="minor">
            <a:schemeClr val="dk1"/>
          </a:fontRef>
        </p:style>
        <p:txBody>
          <a:bodyPr>
            <a:noAutofit/>
          </a:bodyPr>
          <a:lstStyle/>
          <a:p>
            <a:r>
              <a:rPr lang="en-NZ" sz="2000" dirty="0">
                <a:latin typeface="Calibri" pitchFamily="34" charset="0"/>
              </a:rPr>
              <a:t>The simplest scheduling policy is first-come-first-served (FCFS), </a:t>
            </a:r>
          </a:p>
          <a:p>
            <a:pPr lvl="1">
              <a:buFontTx/>
              <a:buChar char="•"/>
            </a:pPr>
            <a:r>
              <a:rPr lang="en-NZ" sz="2000" dirty="0">
                <a:latin typeface="Calibri" pitchFamily="34" charset="0"/>
              </a:rPr>
              <a:t>first-in-first-out (FIFO) or a strict queuing scheme.</a:t>
            </a:r>
          </a:p>
          <a:p>
            <a:pPr lvl="1">
              <a:buFontTx/>
              <a:buChar char="•"/>
            </a:pPr>
            <a:endParaRPr lang="en-NZ" sz="2000" dirty="0">
              <a:latin typeface="Calibri" pitchFamily="34" charset="0"/>
            </a:endParaRPr>
          </a:p>
          <a:p>
            <a:r>
              <a:rPr lang="en-NZ" sz="2000" dirty="0">
                <a:latin typeface="Calibri" pitchFamily="34" charset="0"/>
              </a:rPr>
              <a:t>As each process becomes ready, it joins the ready queue.</a:t>
            </a:r>
          </a:p>
          <a:p>
            <a:endParaRPr lang="en-NZ" sz="2000" dirty="0">
              <a:latin typeface="Calibri" pitchFamily="34" charset="0"/>
            </a:endParaRPr>
          </a:p>
          <a:p>
            <a:r>
              <a:rPr lang="en-NZ" sz="2000" dirty="0">
                <a:latin typeface="Calibri" pitchFamily="34" charset="0"/>
              </a:rPr>
              <a:t>When the currently running process ceases to execute, the process that has been in the ready queue the longest is selected for running.</a:t>
            </a:r>
            <a:endParaRPr lang="en-US" sz="2000" dirty="0">
              <a:latin typeface="Calibri" pitchFamily="34" charset="0"/>
            </a:endParaRPr>
          </a:p>
          <a:p>
            <a:endParaRPr lang="en-US" sz="2000" dirty="0">
              <a:latin typeface="Calibri" pitchFamily="34" charset="0"/>
            </a:endParaRPr>
          </a:p>
        </p:txBody>
      </p:sp>
      <p:sp>
        <p:nvSpPr>
          <p:cNvPr id="4" name="Title 1"/>
          <p:cNvSpPr>
            <a:spLocks noGrp="1"/>
          </p:cNvSpPr>
          <p:nvPr>
            <p:ph type="title"/>
          </p:nvPr>
        </p:nvSpPr>
        <p:spPr>
          <a:xfrm>
            <a:off x="457200" y="76200"/>
            <a:ext cx="8229600" cy="5334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t>First-Come- First-Served</a:t>
            </a:r>
          </a:p>
        </p:txBody>
      </p:sp>
      <p:pic>
        <p:nvPicPr>
          <p:cNvPr id="5" name="Picture 3" descr="Fig09_05a.gif"/>
          <p:cNvPicPr>
            <a:picLocks noChangeAspect="1"/>
          </p:cNvPicPr>
          <p:nvPr/>
        </p:nvPicPr>
        <p:blipFill>
          <a:blip r:embed="rId2"/>
          <a:srcRect/>
          <a:stretch>
            <a:fillRect/>
          </a:stretch>
        </p:blipFill>
        <p:spPr bwMode="auto">
          <a:xfrm>
            <a:off x="304800" y="3810000"/>
            <a:ext cx="8609013" cy="2590800"/>
          </a:xfrm>
          <a:prstGeom prst="rect">
            <a:avLst/>
          </a:prstGeom>
          <a:ln w="88900" cap="sq" cmpd="thickThin">
            <a:solidFill>
              <a:srgbClr val="000000"/>
            </a:solidFill>
            <a:prstDash val="solid"/>
            <a:miter lim="800000"/>
          </a:ln>
          <a:effectLst>
            <a:innerShdw blurRad="76200">
              <a:srgbClr val="000000"/>
            </a:innerShdw>
          </a:effectLst>
        </p:spPr>
      </p:pic>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28600"/>
            <a:ext cx="82296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lt1"/>
                </a:solidFill>
                <a:effectLst/>
                <a:uLnTx/>
                <a:uFillTx/>
                <a:latin typeface="+mn-lt"/>
                <a:ea typeface="+mn-ea"/>
                <a:cs typeface="+mn-cs"/>
              </a:rPr>
              <a:t>First-Come- First-Served</a:t>
            </a:r>
            <a:endParaRPr kumimoji="0" lang="en-US" sz="2400" b="1" i="0" u="none" strike="noStrike" kern="1200" cap="none" spc="0" normalizeH="0" baseline="0" noProof="0" dirty="0">
              <a:ln>
                <a:noFill/>
              </a:ln>
              <a:solidFill>
                <a:schemeClr val="lt1"/>
              </a:solidFill>
              <a:effectLst/>
              <a:uLnTx/>
              <a:uFillTx/>
              <a:latin typeface="+mn-lt"/>
              <a:ea typeface="+mn-ea"/>
              <a:cs typeface="+mn-cs"/>
            </a:endParaRPr>
          </a:p>
        </p:txBody>
      </p:sp>
      <p:graphicFrame>
        <p:nvGraphicFramePr>
          <p:cNvPr id="5" name="Table 4"/>
          <p:cNvGraphicFramePr>
            <a:graphicFrameLocks noGrp="1"/>
          </p:cNvGraphicFramePr>
          <p:nvPr/>
        </p:nvGraphicFramePr>
        <p:xfrm>
          <a:off x="228599" y="1066800"/>
          <a:ext cx="8077200" cy="111252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37084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Arrival </a:t>
                      </a:r>
                      <a:r>
                        <a:rPr lang="en-US" dirty="0" err="1"/>
                        <a:t>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228600" y="2286000"/>
          <a:ext cx="8077200" cy="210820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FCFS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p>
                      <a:pPr algn="ctr"/>
                      <a:r>
                        <a:rPr lang="en-US"/>
                        <a:t>(FT –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28600"/>
            <a:ext cx="82296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lt1"/>
                </a:solidFill>
                <a:effectLst/>
                <a:uLnTx/>
                <a:uFillTx/>
                <a:latin typeface="+mn-lt"/>
                <a:ea typeface="+mn-ea"/>
                <a:cs typeface="+mn-cs"/>
              </a:rPr>
              <a:t>First-Come- First-Served</a:t>
            </a:r>
            <a:endParaRPr kumimoji="0" lang="en-US" sz="2400" b="1" i="0" u="none" strike="noStrike" kern="1200" cap="none" spc="0" normalizeH="0" baseline="0" noProof="0" dirty="0">
              <a:ln>
                <a:noFill/>
              </a:ln>
              <a:solidFill>
                <a:schemeClr val="lt1"/>
              </a:solidFill>
              <a:effectLst/>
              <a:uLnTx/>
              <a:uFillTx/>
              <a:latin typeface="+mn-lt"/>
              <a:ea typeface="+mn-ea"/>
              <a:cs typeface="+mn-cs"/>
            </a:endParaRPr>
          </a:p>
        </p:txBody>
      </p:sp>
      <p:graphicFrame>
        <p:nvGraphicFramePr>
          <p:cNvPr id="5" name="Table 4"/>
          <p:cNvGraphicFramePr>
            <a:graphicFrameLocks noGrp="1"/>
          </p:cNvGraphicFramePr>
          <p:nvPr/>
        </p:nvGraphicFramePr>
        <p:xfrm>
          <a:off x="152404" y="1303865"/>
          <a:ext cx="8915396" cy="4676988"/>
        </p:xfrm>
        <a:graphic>
          <a:graphicData uri="http://schemas.openxmlformats.org/drawingml/2006/table">
            <a:tbl>
              <a:tblPr firstRow="1" bandRow="1">
                <a:tableStyleId>{21E4AEA4-8DFA-4A89-87EB-49C32662AFE0}</a:tableStyleId>
              </a:tblPr>
              <a:tblGrid>
                <a:gridCol w="1273628">
                  <a:extLst>
                    <a:ext uri="{9D8B030D-6E8A-4147-A177-3AD203B41FA5}">
                      <a16:colId xmlns:a16="http://schemas.microsoft.com/office/drawing/2014/main" val="20000"/>
                    </a:ext>
                  </a:extLst>
                </a:gridCol>
                <a:gridCol w="1273628">
                  <a:extLst>
                    <a:ext uri="{9D8B030D-6E8A-4147-A177-3AD203B41FA5}">
                      <a16:colId xmlns:a16="http://schemas.microsoft.com/office/drawing/2014/main" val="20001"/>
                    </a:ext>
                  </a:extLst>
                </a:gridCol>
                <a:gridCol w="1273628">
                  <a:extLst>
                    <a:ext uri="{9D8B030D-6E8A-4147-A177-3AD203B41FA5}">
                      <a16:colId xmlns:a16="http://schemas.microsoft.com/office/drawing/2014/main" val="20002"/>
                    </a:ext>
                  </a:extLst>
                </a:gridCol>
                <a:gridCol w="1273628">
                  <a:extLst>
                    <a:ext uri="{9D8B030D-6E8A-4147-A177-3AD203B41FA5}">
                      <a16:colId xmlns:a16="http://schemas.microsoft.com/office/drawing/2014/main" val="20003"/>
                    </a:ext>
                  </a:extLst>
                </a:gridCol>
                <a:gridCol w="1273628">
                  <a:extLst>
                    <a:ext uri="{9D8B030D-6E8A-4147-A177-3AD203B41FA5}">
                      <a16:colId xmlns:a16="http://schemas.microsoft.com/office/drawing/2014/main" val="20004"/>
                    </a:ext>
                  </a:extLst>
                </a:gridCol>
                <a:gridCol w="1273628">
                  <a:extLst>
                    <a:ext uri="{9D8B030D-6E8A-4147-A177-3AD203B41FA5}">
                      <a16:colId xmlns:a16="http://schemas.microsoft.com/office/drawing/2014/main" val="20005"/>
                    </a:ext>
                  </a:extLst>
                </a:gridCol>
                <a:gridCol w="1273628">
                  <a:extLst>
                    <a:ext uri="{9D8B030D-6E8A-4147-A177-3AD203B41FA5}">
                      <a16:colId xmlns:a16="http://schemas.microsoft.com/office/drawing/2014/main" val="20006"/>
                    </a:ext>
                  </a:extLst>
                </a:gridCol>
              </a:tblGrid>
              <a:tr h="96520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Arrival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Start</a:t>
                      </a:r>
                    </a:p>
                    <a:p>
                      <a:pPr algn="ctr"/>
                      <a:r>
                        <a:rPr lang="en-US"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Finish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Turnaround Time(</a:t>
                      </a:r>
                      <a:r>
                        <a:rPr lang="en-US" dirty="0" err="1"/>
                        <a:t>Tr</a:t>
                      </a:r>
                      <a:r>
                        <a:rPr lang="en-US" dirty="0"/>
                        <a:t>) (FT –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3467">
                <a:tc>
                  <a:txBody>
                    <a:bodyPr/>
                    <a:lstStyle/>
                    <a:p>
                      <a:pPr algn="ctr"/>
                      <a:r>
                        <a:rPr lang="en-US" dirty="0"/>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3467">
                <a:tc>
                  <a:txBody>
                    <a:bodyPr/>
                    <a:lstStyle/>
                    <a:p>
                      <a:pPr algn="ctr"/>
                      <a:r>
                        <a:rPr lang="en-US"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3467">
                <a:tc>
                  <a:txBody>
                    <a:bodyPr/>
                    <a:lstStyle/>
                    <a:p>
                      <a:pPr algn="ctr"/>
                      <a:r>
                        <a:rPr lang="en-US"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3467">
                <a:tc>
                  <a:txBody>
                    <a:bodyPr/>
                    <a:lstStyle/>
                    <a:p>
                      <a:pPr algn="ctr"/>
                      <a:r>
                        <a:rPr lang="en-US"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3467">
                <a:tc>
                  <a:txBody>
                    <a:bodyPr/>
                    <a:lstStyle/>
                    <a:p>
                      <a:pPr algn="ct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(400 / 4)</a:t>
                      </a:r>
                    </a:p>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(103</a:t>
                      </a:r>
                      <a:r>
                        <a:rPr lang="en-US" baseline="0" dirty="0"/>
                        <a:t> .99 /4)</a:t>
                      </a:r>
                      <a:endParaRPr lang="en-US" dirty="0"/>
                    </a:p>
                    <a:p>
                      <a:pPr algn="ctr"/>
                      <a:r>
                        <a:rPr lang="en-US" dirty="0"/>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600"/>
            <a:ext cx="8229600" cy="5334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400" b="1" dirty="0"/>
              <a:t>First-Come- First-Served</a:t>
            </a:r>
          </a:p>
        </p:txBody>
      </p:sp>
      <p:sp>
        <p:nvSpPr>
          <p:cNvPr id="5" name="Rectangle 4"/>
          <p:cNvSpPr/>
          <p:nvPr/>
        </p:nvSpPr>
        <p:spPr>
          <a:xfrm>
            <a:off x="152400" y="1166843"/>
            <a:ext cx="8839200" cy="34778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sz="2000" dirty="0">
                <a:latin typeface="Calibri" pitchFamily="34" charset="0"/>
              </a:rPr>
              <a:t>FCFS performs much better for long processes than short ones.</a:t>
            </a:r>
          </a:p>
          <a:p>
            <a:pPr>
              <a:buFont typeface="Arial" pitchFamily="34" charset="0"/>
              <a:buChar char="•"/>
            </a:pPr>
            <a:endParaRPr lang="en-NZ" sz="2000" dirty="0">
              <a:latin typeface="Calibri" pitchFamily="34" charset="0"/>
            </a:endParaRPr>
          </a:p>
          <a:p>
            <a:pPr>
              <a:buFont typeface="Arial" pitchFamily="34" charset="0"/>
              <a:buChar char="•"/>
            </a:pPr>
            <a:r>
              <a:rPr lang="en-NZ" sz="2000" dirty="0">
                <a:latin typeface="Calibri" pitchFamily="34" charset="0"/>
              </a:rPr>
              <a:t>Another difficulty with FCFS is that it tends to </a:t>
            </a:r>
            <a:r>
              <a:rPr lang="en-NZ" sz="2000" dirty="0" err="1">
                <a:latin typeface="Calibri" pitchFamily="34" charset="0"/>
              </a:rPr>
              <a:t>favor</a:t>
            </a:r>
            <a:r>
              <a:rPr lang="en-NZ" sz="2000" dirty="0">
                <a:latin typeface="Calibri" pitchFamily="34" charset="0"/>
              </a:rPr>
              <a:t> processor-bound processes over I/O-bound processes.</a:t>
            </a:r>
          </a:p>
          <a:p>
            <a:pPr>
              <a:buFont typeface="Arial" pitchFamily="34" charset="0"/>
              <a:buChar char="•"/>
            </a:pPr>
            <a:endParaRPr lang="en-NZ" sz="2000" dirty="0">
              <a:latin typeface="Calibri" pitchFamily="34" charset="0"/>
            </a:endParaRPr>
          </a:p>
          <a:p>
            <a:pPr>
              <a:buFont typeface="Arial" pitchFamily="34" charset="0"/>
              <a:buChar char="•"/>
            </a:pPr>
            <a:r>
              <a:rPr lang="en-NZ" sz="2000" dirty="0">
                <a:latin typeface="Calibri" pitchFamily="34" charset="0"/>
              </a:rPr>
              <a:t>FCFS is not an attractive alternative on its own for a </a:t>
            </a:r>
            <a:r>
              <a:rPr lang="en-NZ" sz="2000" dirty="0" err="1">
                <a:latin typeface="Calibri" pitchFamily="34" charset="0"/>
              </a:rPr>
              <a:t>uniprocessor</a:t>
            </a:r>
            <a:r>
              <a:rPr lang="en-NZ" sz="2000" dirty="0">
                <a:latin typeface="Calibri" pitchFamily="34" charset="0"/>
              </a:rPr>
              <a:t> system.</a:t>
            </a:r>
          </a:p>
          <a:p>
            <a:pPr>
              <a:buFont typeface="Arial" pitchFamily="34" charset="0"/>
              <a:buChar char="•"/>
            </a:pPr>
            <a:endParaRPr lang="en-NZ" sz="2000" dirty="0">
              <a:latin typeface="Calibri" pitchFamily="34" charset="0"/>
            </a:endParaRPr>
          </a:p>
          <a:p>
            <a:pPr>
              <a:buFont typeface="Arial" pitchFamily="34" charset="0"/>
              <a:buChar char="•"/>
            </a:pPr>
            <a:r>
              <a:rPr lang="en-NZ" sz="2000" dirty="0">
                <a:latin typeface="Calibri" pitchFamily="34" charset="0"/>
              </a:rPr>
              <a:t>However, it is often combined with a priority scheme to provide an effective scheduler. </a:t>
            </a:r>
          </a:p>
          <a:p>
            <a:pPr lvl="1">
              <a:buFont typeface="Arial" pitchFamily="34" charset="0"/>
              <a:buChar char="•"/>
            </a:pPr>
            <a:r>
              <a:rPr lang="en-NZ" sz="2000" dirty="0">
                <a:latin typeface="Calibri" pitchFamily="34" charset="0"/>
              </a:rPr>
              <a:t>Thus, the scheduler may maintain a number of queues, one for each priority level, and dispatch within each queue on a first-come-first-served basis.</a:t>
            </a:r>
            <a:endParaRPr lang="en-US" sz="2000" dirty="0">
              <a:latin typeface="Calibri" pitchFamily="34"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4111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Round Robin</a:t>
            </a:r>
          </a:p>
        </p:txBody>
      </p:sp>
      <p:sp>
        <p:nvSpPr>
          <p:cNvPr id="5" name="Rectangle 4"/>
          <p:cNvSpPr/>
          <p:nvPr/>
        </p:nvSpPr>
        <p:spPr>
          <a:xfrm>
            <a:off x="152400" y="838200"/>
            <a:ext cx="8763000"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sz="2000" dirty="0">
                <a:latin typeface="Calibri" pitchFamily="34" charset="0"/>
              </a:rPr>
              <a:t>A straightforward way to reduce the penalty that short jobs suffer with FCFS is to  </a:t>
            </a:r>
          </a:p>
          <a:p>
            <a:r>
              <a:rPr lang="en-NZ" sz="2000" dirty="0">
                <a:latin typeface="Calibri" pitchFamily="34" charset="0"/>
              </a:rPr>
              <a:t>  use preemption based on a clock.</a:t>
            </a:r>
          </a:p>
          <a:p>
            <a:pPr lvl="1">
              <a:buFontTx/>
              <a:buChar char="•"/>
            </a:pPr>
            <a:r>
              <a:rPr lang="en-NZ" sz="2000" dirty="0">
                <a:latin typeface="Calibri" pitchFamily="34" charset="0"/>
              </a:rPr>
              <a:t> The simplest such policy is round robin. </a:t>
            </a:r>
          </a:p>
          <a:p>
            <a:pPr>
              <a:buFont typeface="Arial" pitchFamily="34" charset="0"/>
              <a:buChar char="•"/>
            </a:pPr>
            <a:endParaRPr lang="en-NZ" sz="2000" dirty="0">
              <a:latin typeface="Calibri" pitchFamily="34" charset="0"/>
            </a:endParaRPr>
          </a:p>
          <a:p>
            <a:pPr>
              <a:buFont typeface="Arial" pitchFamily="34" charset="0"/>
              <a:buChar char="•"/>
            </a:pPr>
            <a:r>
              <a:rPr lang="en-NZ" sz="2000" dirty="0">
                <a:latin typeface="Calibri" pitchFamily="34" charset="0"/>
              </a:rPr>
              <a:t>Also known as time slicing, because each process is given a slice of time before </a:t>
            </a:r>
          </a:p>
          <a:p>
            <a:r>
              <a:rPr lang="en-NZ" sz="2000" dirty="0">
                <a:latin typeface="Calibri" pitchFamily="34" charset="0"/>
              </a:rPr>
              <a:t>  being </a:t>
            </a:r>
            <a:r>
              <a:rPr lang="en-NZ" sz="2000" dirty="0" err="1">
                <a:latin typeface="Calibri" pitchFamily="34" charset="0"/>
              </a:rPr>
              <a:t>preempted</a:t>
            </a:r>
            <a:r>
              <a:rPr lang="en-NZ" sz="2000" dirty="0">
                <a:latin typeface="Calibri" pitchFamily="34" charset="0"/>
              </a:rPr>
              <a:t>.</a:t>
            </a:r>
          </a:p>
        </p:txBody>
      </p:sp>
      <p:pic>
        <p:nvPicPr>
          <p:cNvPr id="6" name="Picture 3" descr="Fig09_05b.gif"/>
          <p:cNvPicPr>
            <a:picLocks noChangeAspect="1"/>
          </p:cNvPicPr>
          <p:nvPr/>
        </p:nvPicPr>
        <p:blipFill>
          <a:blip r:embed="rId2"/>
          <a:srcRect/>
          <a:stretch>
            <a:fillRect/>
          </a:stretch>
        </p:blipFill>
        <p:spPr bwMode="auto">
          <a:xfrm>
            <a:off x="184150" y="3505200"/>
            <a:ext cx="8959850" cy="2133600"/>
          </a:xfrm>
          <a:prstGeom prst="rect">
            <a:avLst/>
          </a:prstGeom>
          <a:ln w="88900" cap="sq" cmpd="thickThin">
            <a:solidFill>
              <a:srgbClr val="000000"/>
            </a:solidFill>
            <a:prstDash val="solid"/>
            <a:miter lim="800000"/>
          </a:ln>
          <a:effectLst>
            <a:innerShdw blurRad="76200">
              <a:srgbClr val="000000"/>
            </a:innerShdw>
          </a:effectLst>
        </p:spPr>
      </p:pic>
      <p:sp>
        <p:nvSpPr>
          <p:cNvPr id="8" name="Slide Number Placeholder 7"/>
          <p:cNvSpPr>
            <a:spLocks noGrp="1"/>
          </p:cNvSpPr>
          <p:nvPr>
            <p:ph type="sldNum" sz="quarter" idx="12"/>
          </p:nvPr>
        </p:nvSpPr>
        <p:spPr/>
        <p:txBody>
          <a:bodyPr/>
          <a:lstStyle/>
          <a:p>
            <a:fld id="{B6F15528-21DE-4FAA-801E-634DDDAF4B2B}" type="slidenum">
              <a:rPr lang="en-US" smtClean="0"/>
              <a:pPr/>
              <a:t>74</a:t>
            </a:fld>
            <a:endParaRPr lang="en-US" dirty="0"/>
          </a:p>
        </p:txBody>
      </p:sp>
      <p:pic>
        <p:nvPicPr>
          <p:cNvPr id="1026" name="Picture 2"/>
          <p:cNvPicPr>
            <a:picLocks noChangeAspect="1" noChangeArrowheads="1"/>
          </p:cNvPicPr>
          <p:nvPr/>
        </p:nvPicPr>
        <p:blipFill>
          <a:blip r:embed="rId3"/>
          <a:srcRect/>
          <a:stretch>
            <a:fillRect/>
          </a:stretch>
        </p:blipFill>
        <p:spPr bwMode="auto">
          <a:xfrm>
            <a:off x="2743200" y="2819400"/>
            <a:ext cx="6400800" cy="53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304800" y="762000"/>
            <a:ext cx="8534400" cy="1905000"/>
          </a:xfrm>
        </p:spPr>
        <p:style>
          <a:lnRef idx="2">
            <a:schemeClr val="accent2"/>
          </a:lnRef>
          <a:fillRef idx="1">
            <a:schemeClr val="lt1"/>
          </a:fillRef>
          <a:effectRef idx="0">
            <a:schemeClr val="accent2"/>
          </a:effectRef>
          <a:fontRef idx="minor">
            <a:schemeClr val="dk1"/>
          </a:fontRef>
        </p:style>
        <p:txBody>
          <a:bodyPr>
            <a:normAutofit/>
          </a:bodyPr>
          <a:lstStyle/>
          <a:p>
            <a:r>
              <a:rPr lang="en-US" sz="2000" dirty="0">
                <a:latin typeface="Calibri" pitchFamily="34" charset="0"/>
              </a:rPr>
              <a:t>Clock interrupt is generated at periodic intervals</a:t>
            </a:r>
          </a:p>
          <a:p>
            <a:r>
              <a:rPr lang="en-US" sz="2000" dirty="0">
                <a:latin typeface="Calibri" pitchFamily="34" charset="0"/>
              </a:rPr>
              <a:t>When an interrupt occurs, the currently running process is placed in the ready queue</a:t>
            </a:r>
          </a:p>
          <a:p>
            <a:pPr lvl="1"/>
            <a:r>
              <a:rPr lang="en-US" sz="2000" dirty="0">
                <a:latin typeface="Calibri" pitchFamily="34" charset="0"/>
              </a:rPr>
              <a:t>Next ready job is selected</a:t>
            </a:r>
          </a:p>
          <a:p>
            <a:endParaRPr lang="en-US" sz="2000" dirty="0">
              <a:latin typeface="Calibri" pitchFamily="34" charset="0"/>
            </a:endParaRPr>
          </a:p>
        </p:txBody>
      </p:sp>
      <p:sp>
        <p:nvSpPr>
          <p:cNvPr id="5" name="Title 1"/>
          <p:cNvSpPr>
            <a:spLocks noGrp="1"/>
          </p:cNvSpPr>
          <p:nvPr>
            <p:ph type="title"/>
          </p:nvPr>
        </p:nvSpPr>
        <p:spPr>
          <a:xfrm>
            <a:off x="457200" y="152400"/>
            <a:ext cx="8229600" cy="4111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Round Robin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199" y="1066800"/>
          <a:ext cx="8077200" cy="111252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37084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Arrival </a:t>
                      </a:r>
                      <a:r>
                        <a:rPr lang="en-US" dirty="0" err="1"/>
                        <a:t>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457200" y="2331720"/>
          <a:ext cx="8077200" cy="183896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RR (q=1)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a:spLocks noGrp="1"/>
          </p:cNvSpPr>
          <p:nvPr>
            <p:ph type="title"/>
          </p:nvPr>
        </p:nvSpPr>
        <p:spPr>
          <a:xfrm>
            <a:off x="457200" y="152400"/>
            <a:ext cx="8229600" cy="4111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Round Robin</a:t>
            </a:r>
          </a:p>
        </p:txBody>
      </p:sp>
      <p:graphicFrame>
        <p:nvGraphicFramePr>
          <p:cNvPr id="7" name="Table 6"/>
          <p:cNvGraphicFramePr>
            <a:graphicFrameLocks noGrp="1"/>
          </p:cNvGraphicFramePr>
          <p:nvPr/>
        </p:nvGraphicFramePr>
        <p:xfrm>
          <a:off x="457200" y="4008120"/>
          <a:ext cx="8077200" cy="183896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RR (q=4)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Slide Number Placeholder 8"/>
          <p:cNvSpPr>
            <a:spLocks noGrp="1"/>
          </p:cNvSpPr>
          <p:nvPr>
            <p:ph type="sldNum" sz="quarter" idx="12"/>
          </p:nvPr>
        </p:nvSpPr>
        <p:spPr/>
        <p:txBody>
          <a:bodyPr/>
          <a:lstStyle/>
          <a:p>
            <a:fld id="{B6F15528-21DE-4FAA-801E-634DDDAF4B2B}" type="slidenum">
              <a:rPr lang="en-US" smtClean="0"/>
              <a:pPr/>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524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Shortest Process Next</a:t>
            </a:r>
          </a:p>
        </p:txBody>
      </p:sp>
      <p:sp>
        <p:nvSpPr>
          <p:cNvPr id="37891" name="Content Placeholder 2"/>
          <p:cNvSpPr>
            <a:spLocks noGrp="1"/>
          </p:cNvSpPr>
          <p:nvPr>
            <p:ph idx="1"/>
          </p:nvPr>
        </p:nvSpPr>
        <p:spPr>
          <a:xfrm>
            <a:off x="228600" y="838201"/>
            <a:ext cx="8686800" cy="1523999"/>
          </a:xfrm>
        </p:spPr>
        <p:style>
          <a:lnRef idx="2">
            <a:schemeClr val="accent2"/>
          </a:lnRef>
          <a:fillRef idx="1">
            <a:schemeClr val="lt1"/>
          </a:fillRef>
          <a:effectRef idx="0">
            <a:schemeClr val="accent2"/>
          </a:effectRef>
          <a:fontRef idx="minor">
            <a:schemeClr val="dk1"/>
          </a:fontRef>
        </p:style>
        <p:txBody>
          <a:bodyPr>
            <a:normAutofit/>
          </a:bodyPr>
          <a:lstStyle/>
          <a:p>
            <a:r>
              <a:rPr lang="en-US" sz="2000" dirty="0">
                <a:latin typeface="Calibri" pitchFamily="34" charset="0"/>
              </a:rPr>
              <a:t>Non preemptive policy</a:t>
            </a:r>
          </a:p>
          <a:p>
            <a:r>
              <a:rPr lang="en-US" sz="2000" dirty="0">
                <a:latin typeface="Calibri" pitchFamily="34" charset="0"/>
              </a:rPr>
              <a:t>Process with shortest expected processing time is selected next</a:t>
            </a:r>
          </a:p>
          <a:p>
            <a:r>
              <a:rPr lang="en-US" sz="2000" dirty="0">
                <a:latin typeface="Calibri" pitchFamily="34" charset="0"/>
              </a:rPr>
              <a:t>Short process jumps ahead of longer processes</a:t>
            </a:r>
          </a:p>
          <a:p>
            <a:endParaRPr lang="en-US" sz="2000" dirty="0">
              <a:latin typeface="Calibri" pitchFamily="34" charset="0"/>
            </a:endParaRPr>
          </a:p>
        </p:txBody>
      </p:sp>
      <p:pic>
        <p:nvPicPr>
          <p:cNvPr id="37892" name="Picture 8" descr="Fig09_05s.gif"/>
          <p:cNvPicPr>
            <a:picLocks noChangeAspect="1"/>
          </p:cNvPicPr>
          <p:nvPr/>
        </p:nvPicPr>
        <p:blipFill>
          <a:blip r:embed="rId3"/>
          <a:srcRect/>
          <a:stretch>
            <a:fillRect/>
          </a:stretch>
        </p:blipFill>
        <p:spPr bwMode="auto">
          <a:xfrm>
            <a:off x="228600" y="3048000"/>
            <a:ext cx="8667750" cy="243840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228600" y="2590800"/>
            <a:ext cx="89154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		            0		      5                          10                       15                        20</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dirty="0"/>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Shortest Process Next</a:t>
            </a:r>
          </a:p>
        </p:txBody>
      </p:sp>
      <p:sp>
        <p:nvSpPr>
          <p:cNvPr id="5" name="Rectangle 4"/>
          <p:cNvSpPr/>
          <p:nvPr/>
        </p:nvSpPr>
        <p:spPr>
          <a:xfrm>
            <a:off x="152400" y="1219200"/>
            <a:ext cx="8763000" cy="317009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sz="2000" dirty="0">
                <a:latin typeface="Calibri" pitchFamily="34" charset="0"/>
              </a:rPr>
              <a:t>Overall performance is significantly improved in terms of response time. </a:t>
            </a:r>
          </a:p>
          <a:p>
            <a:pPr lvl="1">
              <a:buFontTx/>
              <a:buChar char="•"/>
            </a:pPr>
            <a:r>
              <a:rPr lang="en-NZ" sz="2000" dirty="0">
                <a:latin typeface="Calibri" pitchFamily="34" charset="0"/>
              </a:rPr>
              <a:t> However, the variability of response times is increased, especially for longer </a:t>
            </a:r>
          </a:p>
          <a:p>
            <a:pPr lvl="1"/>
            <a:r>
              <a:rPr lang="en-NZ" sz="2000" dirty="0">
                <a:latin typeface="Calibri" pitchFamily="34" charset="0"/>
              </a:rPr>
              <a:t>   processes, and thus predictability is reduced.</a:t>
            </a:r>
            <a:endParaRPr lang="en-US" sz="2000" dirty="0">
              <a:latin typeface="Calibri" pitchFamily="34" charset="0"/>
            </a:endParaRPr>
          </a:p>
          <a:p>
            <a:endParaRPr lang="en-US" sz="2000" dirty="0">
              <a:latin typeface="Calibri" pitchFamily="34" charset="0"/>
            </a:endParaRPr>
          </a:p>
          <a:p>
            <a:pPr>
              <a:buFont typeface="Arial" pitchFamily="34" charset="0"/>
              <a:buChar char="•"/>
            </a:pPr>
            <a:r>
              <a:rPr lang="en-NZ" sz="2000" dirty="0">
                <a:latin typeface="Calibri" pitchFamily="34" charset="0"/>
              </a:rPr>
              <a:t> One difficulty with the SPN policy is the need to know or at least estimate the </a:t>
            </a:r>
          </a:p>
          <a:p>
            <a:r>
              <a:rPr lang="en-NZ" sz="2000" dirty="0">
                <a:latin typeface="Calibri" pitchFamily="34" charset="0"/>
              </a:rPr>
              <a:t>   required processing time of each process. </a:t>
            </a:r>
          </a:p>
          <a:p>
            <a:pPr lvl="1">
              <a:buFontTx/>
              <a:buChar char="•"/>
            </a:pPr>
            <a:r>
              <a:rPr lang="en-NZ" sz="2000" dirty="0">
                <a:latin typeface="Calibri" pitchFamily="34" charset="0"/>
              </a:rPr>
              <a:t> For batch jobs, the system may require the programmer to estimate the </a:t>
            </a:r>
          </a:p>
          <a:p>
            <a:pPr lvl="1"/>
            <a:r>
              <a:rPr lang="en-NZ" sz="2000" dirty="0">
                <a:latin typeface="Calibri" pitchFamily="34" charset="0"/>
              </a:rPr>
              <a:t>   value and supply it to the operating system. </a:t>
            </a:r>
          </a:p>
          <a:p>
            <a:pPr lvl="1">
              <a:buFontTx/>
              <a:buChar char="•"/>
            </a:pPr>
            <a:r>
              <a:rPr lang="en-NZ" sz="2000" dirty="0">
                <a:latin typeface="Calibri" pitchFamily="34" charset="0"/>
              </a:rPr>
              <a:t> If the programmer’s estimate is substantially under the actual running time, </a:t>
            </a:r>
          </a:p>
          <a:p>
            <a:pPr lvl="1"/>
            <a:r>
              <a:rPr lang="en-NZ" sz="2000" dirty="0">
                <a:latin typeface="Calibri" pitchFamily="34" charset="0"/>
              </a:rPr>
              <a:t>   the system may abort the job.</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199" y="1066800"/>
          <a:ext cx="8077200" cy="111252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37084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Arrival </a:t>
                      </a:r>
                      <a:r>
                        <a:rPr lang="en-US" dirty="0" err="1"/>
                        <a:t>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457200" y="2331720"/>
          <a:ext cx="8077200" cy="183896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SPN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a:spLocks noGrp="1"/>
          </p:cNvSpPr>
          <p:nvPr>
            <p:ph type="title"/>
          </p:nvPr>
        </p:nvSpPr>
        <p:spPr>
          <a:xfrm>
            <a:off x="457200" y="1524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Shortest Process Next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idx="1"/>
          </p:nvPr>
        </p:nvSpPr>
        <p:spPr>
          <a:xfrm>
            <a:off x="1752600" y="1066800"/>
            <a:ext cx="7086600" cy="5257800"/>
          </a:xfrm>
        </p:spPr>
        <p:style>
          <a:lnRef idx="2">
            <a:schemeClr val="accent1"/>
          </a:lnRef>
          <a:fillRef idx="1">
            <a:schemeClr val="lt1"/>
          </a:fillRef>
          <a:effectRef idx="0">
            <a:schemeClr val="accent1"/>
          </a:effectRef>
          <a:fontRef idx="minor">
            <a:schemeClr val="dk1"/>
          </a:fontRef>
        </p:style>
        <p:txBody>
          <a:bodyPr>
            <a:normAutofit/>
          </a:bodyPr>
          <a:lstStyle/>
          <a:p>
            <a:r>
              <a:rPr lang="en-US" sz="3200" dirty="0">
                <a:solidFill>
                  <a:schemeClr val="tx1"/>
                </a:solidFill>
                <a:latin typeface="Calibri" panose="020F0502020204030204" pitchFamily="34" charset="0"/>
                <a:cs typeface="Calibri" panose="020F0502020204030204" pitchFamily="34" charset="0"/>
              </a:rPr>
              <a:t> Process &amp; Threads</a:t>
            </a:r>
          </a:p>
          <a:p>
            <a:pPr lvl="1"/>
            <a:r>
              <a:rPr lang="en-US" sz="3200" dirty="0"/>
              <a:t>The concept of Process, PCB</a:t>
            </a:r>
          </a:p>
          <a:p>
            <a:pPr lvl="1"/>
            <a:r>
              <a:rPr lang="en-US" sz="3200" b="1" dirty="0"/>
              <a:t>Creation and Termination of Process, </a:t>
            </a:r>
          </a:p>
          <a:p>
            <a:pPr lvl="1"/>
            <a:r>
              <a:rPr lang="en-US" sz="3200" b="1" dirty="0"/>
              <a:t>Process States and Models, </a:t>
            </a:r>
          </a:p>
          <a:p>
            <a:pPr lvl="1"/>
            <a:r>
              <a:rPr lang="en-US" sz="3200" dirty="0"/>
              <a:t>Process and Threads, </a:t>
            </a:r>
          </a:p>
          <a:p>
            <a:pPr lvl="1"/>
            <a:r>
              <a:rPr lang="en-US" sz="3200" dirty="0"/>
              <a:t>Types of Threads, </a:t>
            </a:r>
          </a:p>
          <a:p>
            <a:pPr lvl="1"/>
            <a:r>
              <a:rPr lang="en-US" sz="3200" dirty="0"/>
              <a:t>Process Vs. Threads</a:t>
            </a:r>
            <a:endParaRPr lang="en-US" sz="3200" dirty="0">
              <a:solidFill>
                <a:schemeClr val="tx1"/>
              </a:solidFill>
              <a:latin typeface="Calibri" panose="020F0502020204030204" pitchFamily="34" charset="0"/>
              <a:cs typeface="Calibri" panose="020F0502020204030204" pitchFamily="34" charset="0"/>
            </a:endParaRPr>
          </a:p>
        </p:txBody>
      </p:sp>
      <p:sp>
        <p:nvSpPr>
          <p:cNvPr id="7" name="Title 1"/>
          <p:cNvSpPr txBox="1">
            <a:spLocks/>
          </p:cNvSpPr>
          <p:nvPr/>
        </p:nvSpPr>
        <p:spPr>
          <a:xfrm>
            <a:off x="457200" y="76200"/>
            <a:ext cx="8229600" cy="639762"/>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2800" b="1" i="0" u="none" strike="noStrike" kern="1200" cap="none" spc="0" normalizeH="0" baseline="0" noProof="0" dirty="0">
                <a:ln>
                  <a:noFill/>
                </a:ln>
                <a:solidFill>
                  <a:schemeClr val="lt1"/>
                </a:solidFill>
                <a:effectLst/>
                <a:uLnTx/>
                <a:uFillTx/>
                <a:latin typeface="+mn-lt"/>
                <a:ea typeface="+mn-ea"/>
                <a:cs typeface="+mn-cs"/>
              </a:rPr>
              <a:t>Roadmap – Part-1</a:t>
            </a:r>
          </a:p>
        </p:txBody>
      </p:sp>
      <p:sp>
        <p:nvSpPr>
          <p:cNvPr id="6" name="Right Arrow 5"/>
          <p:cNvSpPr/>
          <p:nvPr/>
        </p:nvSpPr>
        <p:spPr>
          <a:xfrm>
            <a:off x="1447800" y="1142999"/>
            <a:ext cx="533400"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pic>
        <p:nvPicPr>
          <p:cNvPr id="2052" name="Picture 4" descr="E:\gp image\stick_figure_look_point_on_cliff_anim_md_wm.gif"/>
          <p:cNvPicPr>
            <a:picLocks noChangeAspect="1" noChangeArrowheads="1" noCrop="1"/>
          </p:cNvPicPr>
          <p:nvPr/>
        </p:nvPicPr>
        <p:blipFill>
          <a:blip r:embed="rId3"/>
          <a:srcRect/>
          <a:stretch>
            <a:fillRect/>
          </a:stretch>
        </p:blipFill>
        <p:spPr bwMode="auto">
          <a:xfrm>
            <a:off x="76200" y="715962"/>
            <a:ext cx="1524000" cy="2179638"/>
          </a:xfrm>
          <a:prstGeom prst="rect">
            <a:avLst/>
          </a:prstGeom>
          <a:noFill/>
        </p:spPr>
      </p:pic>
    </p:spTree>
    <p:extLst>
      <p:ext uri="{BB962C8B-B14F-4D97-AF65-F5344CB8AC3E}">
        <p14:creationId xmlns:p14="http://schemas.microsoft.com/office/powerpoint/2010/main" val="35041026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500"/>
                                  </p:stCondLst>
                                  <p:iterate type="lt">
                                    <p:tmPct val="4000"/>
                                  </p:iterate>
                                  <p:childTnLst>
                                    <p:set>
                                      <p:cBhvr override="childStyle">
                                        <p:cTn id="6" dur="1000" fill="hold"/>
                                        <p:tgtEl>
                                          <p:spTgt spid="6147">
                                            <p:txEl>
                                              <p:pRg st="0" end="0"/>
                                            </p:txEl>
                                          </p:spTgt>
                                        </p:tgtEl>
                                        <p:attrNameLst>
                                          <p:attrName>style.color</p:attrName>
                                        </p:attrNameLst>
                                      </p:cBhvr>
                                      <p:to>
                                        <p:clrVal>
                                          <a:schemeClr val="accent2"/>
                                        </p:clrVal>
                                      </p:to>
                                    </p:set>
                                    <p:set>
                                      <p:cBhvr>
                                        <p:cTn id="7" dur="1000" fill="hold"/>
                                        <p:tgtEl>
                                          <p:spTgt spid="6147">
                                            <p:txEl>
                                              <p:pRg st="0" end="0"/>
                                            </p:txEl>
                                          </p:spTgt>
                                        </p:tgtEl>
                                        <p:attrNameLst>
                                          <p:attrName>fillcolor</p:attrName>
                                        </p:attrNameLst>
                                      </p:cBhvr>
                                      <p:to>
                                        <p:clrVal>
                                          <a:schemeClr val="accent2"/>
                                        </p:clrVal>
                                      </p:to>
                                    </p:set>
                                    <p:set>
                                      <p:cBhvr>
                                        <p:cTn id="8" dur="1000" fill="hold"/>
                                        <p:tgtEl>
                                          <p:spTgt spid="614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76200"/>
            <a:ext cx="8229600" cy="48736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2800" b="1" dirty="0">
                <a:latin typeface="Calibri" pitchFamily="34" charset="0"/>
              </a:rPr>
              <a:t>Shortest Remaining Time</a:t>
            </a:r>
          </a:p>
        </p:txBody>
      </p:sp>
      <p:sp>
        <p:nvSpPr>
          <p:cNvPr id="45059" name="Content Placeholder 2"/>
          <p:cNvSpPr>
            <a:spLocks noGrp="1"/>
          </p:cNvSpPr>
          <p:nvPr>
            <p:ph idx="1"/>
          </p:nvPr>
        </p:nvSpPr>
        <p:spPr>
          <a:xfrm>
            <a:off x="76200" y="609600"/>
            <a:ext cx="8763000" cy="838200"/>
          </a:xfrm>
        </p:spPr>
        <p:style>
          <a:lnRef idx="2">
            <a:schemeClr val="accent2"/>
          </a:lnRef>
          <a:fillRef idx="1">
            <a:schemeClr val="lt1"/>
          </a:fillRef>
          <a:effectRef idx="0">
            <a:schemeClr val="accent2"/>
          </a:effectRef>
          <a:fontRef idx="minor">
            <a:schemeClr val="dk1"/>
          </a:fontRef>
        </p:style>
        <p:txBody>
          <a:bodyPr>
            <a:normAutofit/>
          </a:bodyPr>
          <a:lstStyle/>
          <a:p>
            <a:r>
              <a:rPr lang="en-US" sz="2000" dirty="0"/>
              <a:t>Preemptive version of shortest process next policy</a:t>
            </a:r>
          </a:p>
          <a:p>
            <a:r>
              <a:rPr lang="en-US" sz="2000" dirty="0"/>
              <a:t>Must estimate processing time and choose the shortest</a:t>
            </a:r>
          </a:p>
          <a:p>
            <a:endParaRPr lang="en-US" sz="2000" dirty="0"/>
          </a:p>
        </p:txBody>
      </p:sp>
      <p:pic>
        <p:nvPicPr>
          <p:cNvPr id="45060" name="Picture 4" descr="Fig09_05d.gif"/>
          <p:cNvPicPr>
            <a:picLocks noChangeAspect="1"/>
          </p:cNvPicPr>
          <p:nvPr/>
        </p:nvPicPr>
        <p:blipFill>
          <a:blip r:embed="rId3"/>
          <a:srcRect/>
          <a:stretch>
            <a:fillRect/>
          </a:stretch>
        </p:blipFill>
        <p:spPr bwMode="auto">
          <a:xfrm>
            <a:off x="127000" y="1828800"/>
            <a:ext cx="8864600" cy="2057400"/>
          </a:xfrm>
          <a:prstGeom prst="rect">
            <a:avLst/>
          </a:prstGeom>
          <a:ln w="88900" cap="sq" cmpd="thickThin">
            <a:solidFill>
              <a:srgbClr val="000000"/>
            </a:solidFill>
            <a:prstDash val="solid"/>
            <a:miter lim="800000"/>
          </a:ln>
          <a:effectLst>
            <a:innerShdw blurRad="76200">
              <a:srgbClr val="000000"/>
            </a:innerShdw>
          </a:effectLst>
        </p:spPr>
      </p:pic>
      <p:sp>
        <p:nvSpPr>
          <p:cNvPr id="5" name="Rectangle 4"/>
          <p:cNvSpPr/>
          <p:nvPr/>
        </p:nvSpPr>
        <p:spPr>
          <a:xfrm>
            <a:off x="0" y="4038600"/>
            <a:ext cx="9144000"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Font typeface="Arial" pitchFamily="34" charset="0"/>
              <a:buChar char="•"/>
            </a:pPr>
            <a:r>
              <a:rPr lang="en-NZ" dirty="0">
                <a:latin typeface="Calibri" pitchFamily="34" charset="0"/>
              </a:rPr>
              <a:t>A pre-emptive version of SPN. </a:t>
            </a:r>
          </a:p>
          <a:p>
            <a:pPr>
              <a:buFont typeface="Arial" pitchFamily="34" charset="0"/>
              <a:buChar char="•"/>
            </a:pPr>
            <a:r>
              <a:rPr lang="en-NZ" dirty="0">
                <a:latin typeface="Calibri" pitchFamily="34" charset="0"/>
              </a:rPr>
              <a:t>In this case, the scheduler always chooses the process that has the shortest expected remaining  </a:t>
            </a:r>
          </a:p>
          <a:p>
            <a:r>
              <a:rPr lang="en-NZ" dirty="0">
                <a:latin typeface="Calibri" pitchFamily="34" charset="0"/>
              </a:rPr>
              <a:t>  processing time.</a:t>
            </a:r>
          </a:p>
          <a:p>
            <a:pPr>
              <a:buFont typeface="Arial" pitchFamily="34" charset="0"/>
              <a:buChar char="•"/>
            </a:pPr>
            <a:r>
              <a:rPr lang="en-NZ" dirty="0">
                <a:latin typeface="Calibri" pitchFamily="34" charset="0"/>
              </a:rPr>
              <a:t> SRT does not have the bias in </a:t>
            </a:r>
            <a:r>
              <a:rPr lang="en-NZ" dirty="0" err="1">
                <a:latin typeface="Calibri" pitchFamily="34" charset="0"/>
              </a:rPr>
              <a:t>favor</a:t>
            </a:r>
            <a:r>
              <a:rPr lang="en-NZ" dirty="0">
                <a:latin typeface="Calibri" pitchFamily="34" charset="0"/>
              </a:rPr>
              <a:t> of long processes found in FCFS. </a:t>
            </a:r>
          </a:p>
          <a:p>
            <a:pPr lvl="1">
              <a:buFontTx/>
              <a:buChar char="•"/>
            </a:pPr>
            <a:r>
              <a:rPr lang="en-NZ" dirty="0">
                <a:latin typeface="Calibri" pitchFamily="34" charset="0"/>
              </a:rPr>
              <a:t> Unlike round robin, no additional interrupts are generated, reducing overhead. </a:t>
            </a:r>
          </a:p>
          <a:p>
            <a:pPr lvl="1">
              <a:buFontTx/>
              <a:buChar char="•"/>
            </a:pPr>
            <a:r>
              <a:rPr lang="en-NZ" dirty="0">
                <a:latin typeface="Calibri" pitchFamily="34" charset="0"/>
              </a:rPr>
              <a:t> On the other hand, elapsed service times must be recorded, contributing to overhead. </a:t>
            </a:r>
          </a:p>
          <a:p>
            <a:pPr>
              <a:buFont typeface="Arial" pitchFamily="34" charset="0"/>
              <a:buChar char="•"/>
            </a:pPr>
            <a:r>
              <a:rPr lang="en-NZ" dirty="0">
                <a:latin typeface="Calibri" pitchFamily="34" charset="0"/>
              </a:rPr>
              <a:t>SRT should also give superior turnaround time performance to SPN, because a short job is given </a:t>
            </a:r>
          </a:p>
          <a:p>
            <a:r>
              <a:rPr lang="en-NZ" dirty="0">
                <a:latin typeface="Calibri" pitchFamily="34" charset="0"/>
              </a:rPr>
              <a:t>  immediate preference to a running longer job.</a:t>
            </a:r>
          </a:p>
          <a:p>
            <a:pPr>
              <a:buFont typeface="Arial" pitchFamily="34" charset="0"/>
              <a:buChar char="•"/>
            </a:pPr>
            <a:endParaRPr lang="en-NZ" dirty="0">
              <a:latin typeface="Calibri" pitchFamily="34" charset="0"/>
            </a:endParaRPr>
          </a:p>
        </p:txBody>
      </p:sp>
      <p:sp>
        <p:nvSpPr>
          <p:cNvPr id="6" name="TextBox 5"/>
          <p:cNvSpPr txBox="1"/>
          <p:nvPr/>
        </p:nvSpPr>
        <p:spPr>
          <a:xfrm>
            <a:off x="152400" y="1447800"/>
            <a:ext cx="8915400" cy="369332"/>
          </a:xfrm>
          <a:prstGeom prst="rect">
            <a:avLst/>
          </a:prstGeom>
          <a:noFill/>
        </p:spPr>
        <p:txBody>
          <a:bodyPr wrap="square" rtlCol="0">
            <a:spAutoFit/>
          </a:bodyPr>
          <a:lstStyle/>
          <a:p>
            <a:r>
              <a:rPr lang="en-US" b="1" dirty="0"/>
              <a:t>		            0		      5                          10                       15                        20</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80</a:t>
            </a:fld>
            <a:endParaRPr lang="en-US"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199" y="1066800"/>
          <a:ext cx="8077200" cy="111252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37084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Arrival </a:t>
                      </a:r>
                      <a:r>
                        <a:rPr lang="en-US" dirty="0" err="1"/>
                        <a:t>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457200" y="2331720"/>
          <a:ext cx="8077200" cy="183896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SRT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457200" y="228600"/>
            <a:ext cx="8229600" cy="48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fontScale="97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lt1"/>
                </a:solidFill>
                <a:effectLst/>
                <a:uLnTx/>
                <a:uFillTx/>
                <a:latin typeface="Calibri" pitchFamily="34" charset="0"/>
                <a:ea typeface="+mn-ea"/>
                <a:cs typeface="+mn-cs"/>
              </a:rPr>
              <a:t>Shortest Remaining Time</a:t>
            </a:r>
            <a:endParaRPr kumimoji="0" lang="en-US" sz="2800" b="1" i="0" u="none" strike="noStrike" kern="1200" cap="none" spc="0" normalizeH="0" baseline="0" noProof="0" dirty="0">
              <a:ln>
                <a:noFill/>
              </a:ln>
              <a:solidFill>
                <a:schemeClr val="lt1"/>
              </a:solidFill>
              <a:effectLst/>
              <a:uLnTx/>
              <a:uFillTx/>
              <a:latin typeface="Calibri" pitchFamily="34" charset="0"/>
              <a:ea typeface="+mn-ea"/>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228600"/>
            <a:ext cx="8229600" cy="5635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800" b="1" dirty="0">
                <a:latin typeface="Calibri" pitchFamily="34" charset="0"/>
              </a:rPr>
              <a:t>Highest Response Ratio Next</a:t>
            </a:r>
          </a:p>
        </p:txBody>
      </p:sp>
      <p:sp>
        <p:nvSpPr>
          <p:cNvPr id="46083" name="Content Placeholder 2"/>
          <p:cNvSpPr>
            <a:spLocks noGrp="1"/>
          </p:cNvSpPr>
          <p:nvPr>
            <p:ph idx="1"/>
          </p:nvPr>
        </p:nvSpPr>
        <p:spPr>
          <a:xfrm>
            <a:off x="457200" y="990600"/>
            <a:ext cx="8229600" cy="609600"/>
          </a:xfrm>
        </p:spPr>
        <p:style>
          <a:lnRef idx="2">
            <a:schemeClr val="accent2"/>
          </a:lnRef>
          <a:fillRef idx="1">
            <a:schemeClr val="lt1"/>
          </a:fillRef>
          <a:effectRef idx="0">
            <a:schemeClr val="accent2"/>
          </a:effectRef>
          <a:fontRef idx="minor">
            <a:schemeClr val="dk1"/>
          </a:fontRef>
        </p:style>
        <p:txBody>
          <a:bodyPr>
            <a:normAutofit/>
          </a:bodyPr>
          <a:lstStyle/>
          <a:p>
            <a:r>
              <a:rPr lang="en-US" sz="2000" dirty="0">
                <a:latin typeface="Calibri" pitchFamily="34" charset="0"/>
              </a:rPr>
              <a:t>Choose next process with the greatest ratio</a:t>
            </a:r>
          </a:p>
          <a:p>
            <a:endParaRPr lang="en-US" sz="2000" dirty="0">
              <a:latin typeface="Calibri" pitchFamily="34" charset="0"/>
            </a:endParaRPr>
          </a:p>
        </p:txBody>
      </p:sp>
      <p:pic>
        <p:nvPicPr>
          <p:cNvPr id="46084" name="Picture 3" descr="Ratio.gif"/>
          <p:cNvPicPr>
            <a:picLocks noChangeAspect="1"/>
          </p:cNvPicPr>
          <p:nvPr/>
        </p:nvPicPr>
        <p:blipFill>
          <a:blip r:embed="rId3"/>
          <a:srcRect/>
          <a:stretch>
            <a:fillRect/>
          </a:stretch>
        </p:blipFill>
        <p:spPr bwMode="auto">
          <a:xfrm>
            <a:off x="1524000" y="1905000"/>
            <a:ext cx="5162550" cy="914400"/>
          </a:xfrm>
          <a:prstGeom prst="rect">
            <a:avLst/>
          </a:prstGeom>
          <a:ln w="88900" cap="sq" cmpd="thickThin">
            <a:solidFill>
              <a:srgbClr val="000000"/>
            </a:solidFill>
            <a:prstDash val="solid"/>
            <a:miter lim="800000"/>
          </a:ln>
          <a:effectLst>
            <a:innerShdw blurRad="76200">
              <a:srgbClr val="000000"/>
            </a:innerShdw>
          </a:effectLst>
        </p:spPr>
      </p:pic>
      <p:pic>
        <p:nvPicPr>
          <p:cNvPr id="46085" name="Picture 4" descr="Fig09_05e.gif"/>
          <p:cNvPicPr>
            <a:picLocks noChangeAspect="1"/>
          </p:cNvPicPr>
          <p:nvPr/>
        </p:nvPicPr>
        <p:blipFill>
          <a:blip r:embed="rId4"/>
          <a:srcRect/>
          <a:stretch>
            <a:fillRect/>
          </a:stretch>
        </p:blipFill>
        <p:spPr bwMode="auto">
          <a:xfrm>
            <a:off x="228600" y="3581400"/>
            <a:ext cx="8564562" cy="1295400"/>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228600" y="5027474"/>
            <a:ext cx="85344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NZ" dirty="0">
                <a:latin typeface="Calibri" pitchFamily="34" charset="0"/>
              </a:rPr>
              <a:t>A smaller denominator yields a larger ratio so that shorter jobs are </a:t>
            </a:r>
            <a:r>
              <a:rPr lang="en-NZ" dirty="0" err="1">
                <a:latin typeface="Calibri" pitchFamily="34" charset="0"/>
              </a:rPr>
              <a:t>favored</a:t>
            </a:r>
            <a:r>
              <a:rPr lang="en-NZ" dirty="0">
                <a:latin typeface="Calibri" pitchFamily="34" charset="0"/>
              </a:rPr>
              <a:t>, but aging without service increases the ratio so that a longer process will eventually get past competing shorter jobs.</a:t>
            </a:r>
          </a:p>
          <a:p>
            <a:endParaRPr lang="en-NZ" dirty="0">
              <a:latin typeface="Calibri" pitchFamily="34" charset="0"/>
            </a:endParaRPr>
          </a:p>
          <a:p>
            <a:r>
              <a:rPr lang="en-NZ" dirty="0">
                <a:latin typeface="Calibri" pitchFamily="34" charset="0"/>
              </a:rPr>
              <a:t>As with SRT and SPN, the expected service time must be estimated to use highest response ratio next (HRRN).</a:t>
            </a:r>
            <a:endParaRPr lang="en-US" dirty="0">
              <a:latin typeface="Calibri" pitchFamily="34" charset="0"/>
            </a:endParaRPr>
          </a:p>
        </p:txBody>
      </p:sp>
      <p:sp>
        <p:nvSpPr>
          <p:cNvPr id="7" name="TextBox 6"/>
          <p:cNvSpPr txBox="1"/>
          <p:nvPr/>
        </p:nvSpPr>
        <p:spPr>
          <a:xfrm>
            <a:off x="152400" y="3048000"/>
            <a:ext cx="89154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		            0		      5                          10                       15                        20</a:t>
            </a:r>
          </a:p>
        </p:txBody>
      </p:sp>
      <p:sp>
        <p:nvSpPr>
          <p:cNvPr id="8" name="Slide Number Placeholder 7"/>
          <p:cNvSpPr>
            <a:spLocks noGrp="1"/>
          </p:cNvSpPr>
          <p:nvPr>
            <p:ph type="sldNum" sz="quarter" idx="12"/>
          </p:nvPr>
        </p:nvSpPr>
        <p:spPr/>
        <p:txBody>
          <a:bodyPr/>
          <a:lstStyle/>
          <a:p>
            <a:fld id="{B6F15528-21DE-4FAA-801E-634DDDAF4B2B}" type="slidenum">
              <a:rPr lang="en-US" smtClean="0"/>
              <a:pPr/>
              <a:t>82</a:t>
            </a:fld>
            <a:endParaRPr lang="en-US"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199" y="1066800"/>
          <a:ext cx="8077200" cy="111252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370840">
                <a:tc>
                  <a:txBody>
                    <a:bodyPr/>
                    <a:lstStyle/>
                    <a:p>
                      <a:pPr algn="ctr"/>
                      <a:r>
                        <a:rPr lang="en-US" dirty="0"/>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Arrival </a:t>
                      </a:r>
                      <a:r>
                        <a:rPr lang="en-US" dirty="0" err="1"/>
                        <a:t>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Service Time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457200" y="2331720"/>
          <a:ext cx="8077200" cy="1838960"/>
        </p:xfrm>
        <a:graphic>
          <a:graphicData uri="http://schemas.openxmlformats.org/drawingml/2006/table">
            <a:tbl>
              <a:tblPr firstRow="1" bandRow="1">
                <a:tableStyleId>{21E4AEA4-8DFA-4A89-87EB-49C32662AFE0}</a:tableStyleId>
              </a:tblPr>
              <a:tblGrid>
                <a:gridCol w="2485293">
                  <a:extLst>
                    <a:ext uri="{9D8B030D-6E8A-4147-A177-3AD203B41FA5}">
                      <a16:colId xmlns:a16="http://schemas.microsoft.com/office/drawing/2014/main" val="20000"/>
                    </a:ext>
                  </a:extLst>
                </a:gridCol>
                <a:gridCol w="715108">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2285999">
                  <a:extLst>
                    <a:ext uri="{9D8B030D-6E8A-4147-A177-3AD203B41FA5}">
                      <a16:colId xmlns:a16="http://schemas.microsoft.com/office/drawing/2014/main" val="20006"/>
                    </a:ext>
                  </a:extLst>
                </a:gridCol>
              </a:tblGrid>
              <a:tr h="457200">
                <a:tc gridSpan="6">
                  <a:txBody>
                    <a:bodyPr/>
                    <a:lstStyle/>
                    <a:p>
                      <a:pPr algn="ctr"/>
                      <a:r>
                        <a:rPr lang="en-US" dirty="0"/>
                        <a:t>HRRN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err="1"/>
                        <a:t>FinishTIme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t>Turnaround Time (</a:t>
                      </a:r>
                      <a:r>
                        <a:rPr lang="en-US" dirty="0" err="1"/>
                        <a:t>Tr</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err="1"/>
                        <a:t>Tr</a:t>
                      </a:r>
                      <a:r>
                        <a:rPr lang="en-US" dirty="0"/>
                        <a:t> / 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a:spLocks noGrp="1"/>
          </p:cNvSpPr>
          <p:nvPr>
            <p:ph type="title"/>
          </p:nvPr>
        </p:nvSpPr>
        <p:spPr>
          <a:xfrm>
            <a:off x="457200" y="228600"/>
            <a:ext cx="8229600" cy="56356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2800" b="1" dirty="0">
                <a:latin typeface="Calibri" pitchFamily="34" charset="0"/>
              </a:rPr>
              <a:t>Highest Response Ratio Next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7AC2-69E2-99F3-FE27-6415B290E6C2}"/>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42C061EE-655F-D55B-1537-C299C6384144}"/>
              </a:ext>
            </a:extLst>
          </p:cNvPr>
          <p:cNvSpPr>
            <a:spLocks noGrp="1"/>
          </p:cNvSpPr>
          <p:nvPr>
            <p:ph type="ftr" sz="quarter" idx="11"/>
          </p:nvPr>
        </p:nvSpPr>
        <p:spPr/>
        <p:txBody>
          <a:bodyPr/>
          <a:lstStyle/>
          <a:p>
            <a:r>
              <a:rPr lang="en-US"/>
              <a:t>Shri Sunshine Education instirute</a:t>
            </a:r>
            <a:endParaRPr lang="en-US" dirty="0"/>
          </a:p>
        </p:txBody>
      </p:sp>
      <p:sp>
        <p:nvSpPr>
          <p:cNvPr id="5" name="Slide Number Placeholder 4">
            <a:extLst>
              <a:ext uri="{FF2B5EF4-FFF2-40B4-BE49-F238E27FC236}">
                <a16:creationId xmlns:a16="http://schemas.microsoft.com/office/drawing/2014/main" id="{12203599-CB20-9A7E-C242-5B1887BDAB68}"/>
              </a:ext>
            </a:extLst>
          </p:cNvPr>
          <p:cNvSpPr>
            <a:spLocks noGrp="1"/>
          </p:cNvSpPr>
          <p:nvPr>
            <p:ph type="sldNum" sz="quarter" idx="12"/>
          </p:nvPr>
        </p:nvSpPr>
        <p:spPr/>
        <p:txBody>
          <a:bodyPr/>
          <a:lstStyle/>
          <a:p>
            <a:fld id="{B6F15528-21DE-4FAA-801E-634DDDAF4B2B}" type="slidenum">
              <a:rPr lang="en-US" smtClean="0"/>
              <a:pPr/>
              <a:t>84</a:t>
            </a:fld>
            <a:endParaRPr lang="en-US" dirty="0"/>
          </a:p>
        </p:txBody>
      </p:sp>
      <p:sp>
        <p:nvSpPr>
          <p:cNvPr id="6" name="Title 1">
            <a:extLst>
              <a:ext uri="{FF2B5EF4-FFF2-40B4-BE49-F238E27FC236}">
                <a16:creationId xmlns:a16="http://schemas.microsoft.com/office/drawing/2014/main" id="{AF3A9AE7-7F2E-6B46-1195-AAF6058B761B}"/>
              </a:ext>
            </a:extLst>
          </p:cNvPr>
          <p:cNvSpPr txBox="1">
            <a:spLocks/>
          </p:cNvSpPr>
          <p:nvPr/>
        </p:nvSpPr>
        <p:spPr>
          <a:xfrm>
            <a:off x="3733800" y="2605314"/>
            <a:ext cx="5003972" cy="2652486"/>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Algerian" panose="04020705040A02060702" pitchFamily="8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FCFS –   2.84</a:t>
            </a:r>
            <a:br>
              <a:rPr lang="en-US"/>
            </a:br>
            <a:r>
              <a:rPr lang="en-US"/>
              <a:t>SPN – 2.49</a:t>
            </a:r>
            <a:br>
              <a:rPr lang="en-US"/>
            </a:br>
            <a:r>
              <a:rPr lang="en-US"/>
              <a:t>SRT – 1.69</a:t>
            </a:r>
            <a:br>
              <a:rPr lang="en-US"/>
            </a:br>
            <a:r>
              <a:rPr lang="en-US"/>
              <a:t>RR – Q=2 – 2.02 (2.42)</a:t>
            </a:r>
            <a:br>
              <a:rPr lang="en-US"/>
            </a:br>
            <a:r>
              <a:rPr lang="en-US"/>
              <a:t>HRRN – 2.54</a:t>
            </a:r>
            <a:endParaRPr lang="en-IN" dirty="0"/>
          </a:p>
        </p:txBody>
      </p:sp>
      <p:graphicFrame>
        <p:nvGraphicFramePr>
          <p:cNvPr id="7" name="Content Placeholder 5">
            <a:extLst>
              <a:ext uri="{FF2B5EF4-FFF2-40B4-BE49-F238E27FC236}">
                <a16:creationId xmlns:a16="http://schemas.microsoft.com/office/drawing/2014/main" id="{E2BC0954-CC9E-FC35-DD64-A5B1E038FB58}"/>
              </a:ext>
            </a:extLst>
          </p:cNvPr>
          <p:cNvGraphicFramePr>
            <a:graphicFrameLocks/>
          </p:cNvGraphicFramePr>
          <p:nvPr>
            <p:extLst>
              <p:ext uri="{D42A27DB-BD31-4B8C-83A1-F6EECF244321}">
                <p14:modId xmlns:p14="http://schemas.microsoft.com/office/powerpoint/2010/main" val="2993657800"/>
              </p:ext>
            </p:extLst>
          </p:nvPr>
        </p:nvGraphicFramePr>
        <p:xfrm>
          <a:off x="620486" y="1676400"/>
          <a:ext cx="2311485" cy="1879600"/>
        </p:xfrm>
        <a:graphic>
          <a:graphicData uri="http://schemas.openxmlformats.org/drawingml/2006/table">
            <a:tbl>
              <a:tblPr/>
              <a:tblGrid>
                <a:gridCol w="770495">
                  <a:extLst>
                    <a:ext uri="{9D8B030D-6E8A-4147-A177-3AD203B41FA5}">
                      <a16:colId xmlns:a16="http://schemas.microsoft.com/office/drawing/2014/main" val="288800462"/>
                    </a:ext>
                  </a:extLst>
                </a:gridCol>
                <a:gridCol w="770495">
                  <a:extLst>
                    <a:ext uri="{9D8B030D-6E8A-4147-A177-3AD203B41FA5}">
                      <a16:colId xmlns:a16="http://schemas.microsoft.com/office/drawing/2014/main" val="888549249"/>
                    </a:ext>
                  </a:extLst>
                </a:gridCol>
                <a:gridCol w="770495">
                  <a:extLst>
                    <a:ext uri="{9D8B030D-6E8A-4147-A177-3AD203B41FA5}">
                      <a16:colId xmlns:a16="http://schemas.microsoft.com/office/drawing/2014/main" val="2511776627"/>
                    </a:ext>
                  </a:extLst>
                </a:gridCol>
              </a:tblGrid>
              <a:tr h="0">
                <a:tc>
                  <a:txBody>
                    <a:bodyPr/>
                    <a:lstStyle/>
                    <a:p>
                      <a:pPr algn="just" fontAlgn="t"/>
                      <a:r>
                        <a:rPr lang="en-IN">
                          <a:solidFill>
                            <a:srgbClr val="333333"/>
                          </a:solidFill>
                          <a:effectLst/>
                          <a:latin typeface="inter-regular"/>
                        </a:rPr>
                        <a:t>P 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0</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6</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09351912"/>
                  </a:ext>
                </a:extLst>
              </a:tr>
              <a:tr h="0">
                <a:tc>
                  <a:txBody>
                    <a:bodyPr/>
                    <a:lstStyle/>
                    <a:p>
                      <a:pPr algn="just" fontAlgn="t"/>
                      <a:r>
                        <a:rPr lang="en-IN">
                          <a:solidFill>
                            <a:srgbClr val="333333"/>
                          </a:solidFill>
                          <a:effectLst/>
                          <a:latin typeface="inter-regular"/>
                        </a:rPr>
                        <a:t>P 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2</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96895083"/>
                  </a:ext>
                </a:extLst>
              </a:tr>
              <a:tr h="0">
                <a:tc>
                  <a:txBody>
                    <a:bodyPr/>
                    <a:lstStyle/>
                    <a:p>
                      <a:pPr algn="just" fontAlgn="t"/>
                      <a:r>
                        <a:rPr lang="en-IN">
                          <a:solidFill>
                            <a:srgbClr val="333333"/>
                          </a:solidFill>
                          <a:effectLst/>
                          <a:latin typeface="inter-regular"/>
                        </a:rPr>
                        <a:t>P 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3</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1</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62817683"/>
                  </a:ext>
                </a:extLst>
              </a:tr>
              <a:tr h="0">
                <a:tc>
                  <a:txBody>
                    <a:bodyPr/>
                    <a:lstStyle/>
                    <a:p>
                      <a:pPr algn="just" fontAlgn="t"/>
                      <a:r>
                        <a:rPr lang="en-IN">
                          <a:solidFill>
                            <a:srgbClr val="333333"/>
                          </a:solidFill>
                          <a:effectLst/>
                          <a:latin typeface="inter-regular"/>
                        </a:rPr>
                        <a:t>P4</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4</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9</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4813345"/>
                  </a:ext>
                </a:extLst>
              </a:tr>
              <a:tr h="0">
                <a:tc>
                  <a:txBody>
                    <a:bodyPr/>
                    <a:lstStyle/>
                    <a:p>
                      <a:pPr algn="just" fontAlgn="t"/>
                      <a:r>
                        <a:rPr lang="en-IN">
                          <a:solidFill>
                            <a:srgbClr val="333333"/>
                          </a:solidFill>
                          <a:effectLst/>
                          <a:latin typeface="inter-regular"/>
                        </a:rPr>
                        <a:t>P 5</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5</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8</a:t>
                      </a:r>
                    </a:p>
                  </a:txBody>
                  <a:tcPr marL="50800" marR="50800" marT="50800" marB="50800">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59608722"/>
                  </a:ext>
                </a:extLst>
              </a:tr>
            </a:tbl>
          </a:graphicData>
        </a:graphic>
      </p:graphicFrame>
    </p:spTree>
    <p:extLst>
      <p:ext uri="{BB962C8B-B14F-4D97-AF65-F5344CB8AC3E}">
        <p14:creationId xmlns:p14="http://schemas.microsoft.com/office/powerpoint/2010/main" val="1245445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dirty="0"/>
          </a:p>
        </p:txBody>
      </p:sp>
      <p:pic>
        <p:nvPicPr>
          <p:cNvPr id="2050" name="Picture 2"/>
          <p:cNvPicPr>
            <a:picLocks noChangeAspect="1" noChangeArrowheads="1"/>
          </p:cNvPicPr>
          <p:nvPr/>
        </p:nvPicPr>
        <p:blipFill>
          <a:blip r:embed="rId2"/>
          <a:srcRect/>
          <a:stretch>
            <a:fillRect/>
          </a:stretch>
        </p:blipFill>
        <p:spPr bwMode="auto">
          <a:xfrm>
            <a:off x="2286000" y="1714500"/>
            <a:ext cx="4572000" cy="3429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0"/>
            <a:ext cx="8153400" cy="381000"/>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2400" b="1" dirty="0">
                <a:latin typeface="Calibri" pitchFamily="34" charset="0"/>
              </a:rPr>
              <a:t>Two-State Process Model</a:t>
            </a:r>
          </a:p>
        </p:txBody>
      </p:sp>
      <p:sp>
        <p:nvSpPr>
          <p:cNvPr id="8" name="Rectangle 7"/>
          <p:cNvSpPr/>
          <p:nvPr/>
        </p:nvSpPr>
        <p:spPr>
          <a:xfrm>
            <a:off x="0" y="1533465"/>
            <a:ext cx="9144000" cy="65556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buFont typeface="Arial" pitchFamily="34" charset="0"/>
              <a:buChar char="•"/>
            </a:pPr>
            <a:r>
              <a:rPr lang="en-US" sz="2000" dirty="0"/>
              <a:t> The operating system’s principal responsibility is controlling the execution of  </a:t>
            </a:r>
          </a:p>
          <a:p>
            <a:r>
              <a:rPr lang="en-US" sz="2000" dirty="0"/>
              <a:t>   processes;</a:t>
            </a:r>
          </a:p>
          <a:p>
            <a:pPr lvl="1">
              <a:buFont typeface="Wingdings" pitchFamily="2" charset="2"/>
              <a:buChar char="ü"/>
            </a:pPr>
            <a:r>
              <a:rPr lang="en-US" sz="2000" dirty="0"/>
              <a:t>This includes determining the interleaving pattern for execution and allocating</a:t>
            </a:r>
          </a:p>
          <a:p>
            <a:r>
              <a:rPr lang="en-US" sz="2000" dirty="0"/>
              <a:t>            resources to processes.</a:t>
            </a:r>
          </a:p>
          <a:p>
            <a:pPr>
              <a:buFont typeface="Arial" pitchFamily="34" charset="0"/>
              <a:buChar char="•"/>
            </a:pPr>
            <a:r>
              <a:rPr lang="en-NZ" sz="2000" dirty="0"/>
              <a:t>The first step in designing an OS to control processes is to describe the behaviour that </a:t>
            </a:r>
          </a:p>
          <a:p>
            <a:r>
              <a:rPr lang="en-NZ" sz="2000" dirty="0"/>
              <a:t>  we would like the processes to exhibit. </a:t>
            </a:r>
          </a:p>
          <a:p>
            <a:endParaRPr lang="en-NZ" sz="2000" dirty="0"/>
          </a:p>
          <a:p>
            <a:pPr>
              <a:buFont typeface="Arial" pitchFamily="34" charset="0"/>
              <a:buChar char="•"/>
            </a:pPr>
            <a:r>
              <a:rPr lang="en-US" sz="2000" dirty="0"/>
              <a:t>When the OS creates a new process, it creates a process control block for the process  </a:t>
            </a:r>
          </a:p>
          <a:p>
            <a:r>
              <a:rPr lang="en-US" sz="2000" dirty="0"/>
              <a:t>  and enters that process into the system in the Not Running state. </a:t>
            </a:r>
          </a:p>
          <a:p>
            <a:endParaRPr lang="en-US" sz="2000" dirty="0"/>
          </a:p>
          <a:p>
            <a:pPr>
              <a:buFont typeface="Arial" pitchFamily="34" charset="0"/>
              <a:buChar char="•"/>
            </a:pPr>
            <a:r>
              <a:rPr lang="en-US" sz="2000" dirty="0"/>
              <a:t> The process exists, is known to the OS, and is waiting for an opportunity to execute. </a:t>
            </a:r>
          </a:p>
          <a:p>
            <a:pPr>
              <a:buFont typeface="Arial" pitchFamily="34" charset="0"/>
              <a:buChar char="•"/>
            </a:pPr>
            <a:r>
              <a:rPr lang="en-US" sz="2000" dirty="0"/>
              <a:t> From time to time, the currently running process will be interrupted and the </a:t>
            </a:r>
          </a:p>
          <a:p>
            <a:r>
              <a:rPr lang="en-US" sz="2000" dirty="0"/>
              <a:t>  dispatcher portion of the OS will select some other process to run.</a:t>
            </a:r>
          </a:p>
          <a:p>
            <a:endParaRPr lang="en-US" sz="2000" dirty="0"/>
          </a:p>
          <a:p>
            <a:pPr>
              <a:buFont typeface="Arial" pitchFamily="34" charset="0"/>
              <a:buChar char="•"/>
            </a:pPr>
            <a:r>
              <a:rPr lang="en-US" sz="2000" dirty="0"/>
              <a:t> The former process moves from the Running state to the Not Running state, and one </a:t>
            </a:r>
          </a:p>
          <a:p>
            <a:r>
              <a:rPr lang="en-US" sz="2000" dirty="0"/>
              <a:t>  of the other processes moves to the Running state.</a:t>
            </a:r>
            <a:endParaRPr lang="en-NZ" sz="2000" dirty="0"/>
          </a:p>
        </p:txBody>
      </p:sp>
    </p:spTree>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5680</TotalTime>
  <Words>8785</Words>
  <Application>Microsoft Office PowerPoint</Application>
  <PresentationFormat>On-screen Show (4:3)</PresentationFormat>
  <Paragraphs>1178</Paragraphs>
  <Slides>85</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Algerian</vt:lpstr>
      <vt:lpstr>Arial</vt:lpstr>
      <vt:lpstr>Calibri</vt:lpstr>
      <vt:lpstr>inter-regular</vt:lpstr>
      <vt:lpstr>Trebuchet MS</vt:lpstr>
      <vt:lpstr>Wingdings</vt:lpstr>
      <vt:lpstr>Wingdings 2</vt:lpstr>
      <vt:lpstr>Wingdings 3</vt:lpstr>
      <vt:lpstr>Facet</vt:lpstr>
      <vt:lpstr>PowerPoint Presentation</vt:lpstr>
      <vt:lpstr>PowerPoint Presentation</vt:lpstr>
      <vt:lpstr>Requirements of an Operating System</vt:lpstr>
      <vt:lpstr>What is a “process”?</vt:lpstr>
      <vt:lpstr>Process Control Block</vt:lpstr>
      <vt:lpstr>Process Control Block</vt:lpstr>
      <vt:lpstr>PowerPoint Presentation</vt:lpstr>
      <vt:lpstr>PowerPoint Presentation</vt:lpstr>
      <vt:lpstr>Two-State Process Model</vt:lpstr>
      <vt:lpstr>Two-State Process Model</vt:lpstr>
      <vt:lpstr>PowerPoint Presentation</vt:lpstr>
      <vt:lpstr>PowerPoint Presentation</vt:lpstr>
      <vt:lpstr>Process Creation</vt:lpstr>
      <vt:lpstr>Process Creation</vt:lpstr>
      <vt:lpstr>Process Termination</vt:lpstr>
      <vt:lpstr>PowerPoint Presentation</vt:lpstr>
      <vt:lpstr>Five-State Process Model</vt:lpstr>
      <vt:lpstr>Five-State Process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Modes of Execution</vt:lpstr>
      <vt:lpstr>PowerPoint Presentation</vt:lpstr>
      <vt:lpstr>threads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ULT vs. KLT</vt:lpstr>
      <vt:lpstr>PowerPoint Presentation</vt:lpstr>
      <vt:lpstr>Scheduling</vt:lpstr>
      <vt:lpstr>Scheduling Objectives</vt:lpstr>
      <vt:lpstr>Two Suspend States</vt:lpstr>
      <vt:lpstr>PowerPoint Presentation</vt:lpstr>
      <vt:lpstr>Scheduling and Process State Transitions</vt:lpstr>
      <vt:lpstr>Nesting of Scheduling Functions</vt:lpstr>
      <vt:lpstr>Queuing Diagram For Scheduling</vt:lpstr>
      <vt:lpstr>Queuing Diagram For Scheduling</vt:lpstr>
      <vt:lpstr>Long-Term Scheduling</vt:lpstr>
      <vt:lpstr>Medium-Term Scheduling</vt:lpstr>
      <vt:lpstr>Short-Term Scheduling</vt:lpstr>
      <vt:lpstr>Roadmap – part 2.2</vt:lpstr>
      <vt:lpstr>Aim of Short Term Scheduling</vt:lpstr>
      <vt:lpstr>Short-Term Scheduling Criteria: User vs. System</vt:lpstr>
      <vt:lpstr>Short-Term Scheduling Criteria: Performance</vt:lpstr>
      <vt:lpstr>Interdependent Scheduling Criteria</vt:lpstr>
      <vt:lpstr>Interdependent Scheduling Criteria</vt:lpstr>
      <vt:lpstr>Interdependent Scheduling Criteria cont.</vt:lpstr>
      <vt:lpstr>Alternative Scheduling Policies</vt:lpstr>
      <vt:lpstr>Selection Function</vt:lpstr>
      <vt:lpstr>Non preemptive vs. Preemptive</vt:lpstr>
      <vt:lpstr>Process Scheduling Example</vt:lpstr>
      <vt:lpstr>First-Come- First-Served</vt:lpstr>
      <vt:lpstr>PowerPoint Presentation</vt:lpstr>
      <vt:lpstr>PowerPoint Presentation</vt:lpstr>
      <vt:lpstr>First-Come- First-Served</vt:lpstr>
      <vt:lpstr>Round Robin</vt:lpstr>
      <vt:lpstr>Round Robin</vt:lpstr>
      <vt:lpstr>Round Robin</vt:lpstr>
      <vt:lpstr>Shortest Process Next</vt:lpstr>
      <vt:lpstr>Shortest Process Next</vt:lpstr>
      <vt:lpstr>Shortest Process Next</vt:lpstr>
      <vt:lpstr>Shortest Remaining Time</vt:lpstr>
      <vt:lpstr>PowerPoint Presentation</vt:lpstr>
      <vt:lpstr>Highest Response Ratio Next</vt:lpstr>
      <vt:lpstr>Highest Response Ratio Next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Riddhi Joshi</dc:creator>
  <cp:lastModifiedBy>Riddhi Joshi</cp:lastModifiedBy>
  <cp:revision>1602</cp:revision>
  <dcterms:created xsi:type="dcterms:W3CDTF">2006-08-16T00:00:00Z</dcterms:created>
  <dcterms:modified xsi:type="dcterms:W3CDTF">2025-09-04T08:02:21Z</dcterms:modified>
</cp:coreProperties>
</file>